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0" r:id="rId1"/>
    <p:sldMasterId id="2147483920" r:id="rId2"/>
  </p:sldMasterIdLst>
  <p:notesMasterIdLst>
    <p:notesMasterId r:id="rId30"/>
  </p:notesMasterIdLst>
  <p:handoutMasterIdLst>
    <p:handoutMasterId r:id="rId31"/>
  </p:handoutMasterIdLst>
  <p:sldIdLst>
    <p:sldId id="308" r:id="rId3"/>
    <p:sldId id="351" r:id="rId4"/>
    <p:sldId id="362" r:id="rId5"/>
    <p:sldId id="349" r:id="rId6"/>
    <p:sldId id="309" r:id="rId7"/>
    <p:sldId id="307" r:id="rId8"/>
    <p:sldId id="364" r:id="rId9"/>
    <p:sldId id="363" r:id="rId10"/>
    <p:sldId id="355" r:id="rId11"/>
    <p:sldId id="375" r:id="rId12"/>
    <p:sldId id="356" r:id="rId13"/>
    <p:sldId id="310" r:id="rId14"/>
    <p:sldId id="358" r:id="rId15"/>
    <p:sldId id="359" r:id="rId16"/>
    <p:sldId id="365" r:id="rId17"/>
    <p:sldId id="371" r:id="rId18"/>
    <p:sldId id="378" r:id="rId19"/>
    <p:sldId id="311" r:id="rId20"/>
    <p:sldId id="367" r:id="rId21"/>
    <p:sldId id="374" r:id="rId22"/>
    <p:sldId id="317" r:id="rId23"/>
    <p:sldId id="372" r:id="rId24"/>
    <p:sldId id="369" r:id="rId25"/>
    <p:sldId id="373" r:id="rId26"/>
    <p:sldId id="366" r:id="rId27"/>
    <p:sldId id="361" r:id="rId28"/>
    <p:sldId id="352" r:id="rId29"/>
  </p:sldIdLst>
  <p:sldSz cx="7812088" cy="4392613"/>
  <p:notesSz cx="6985000" cy="9283700"/>
  <p:embeddedFontLst>
    <p:embeddedFont>
      <p:font typeface="fleche_rond" panose="020B0604020202020204" charset="0"/>
      <p:regular r:id="rId32"/>
    </p:embeddedFont>
    <p:embeddedFont>
      <p:font typeface="Sakkal Majalla" panose="020B0604020202020204" charset="-78"/>
      <p:regular r:id="rId33"/>
      <p:bold r:id="rId34"/>
    </p:embeddedFont>
    <p:embeddedFont>
      <p:font typeface="French Script MT" panose="03020402040607040605" pitchFamily="66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</p:embeddedFontLst>
  <p:defaultTextStyle>
    <a:defPPr>
      <a:defRPr lang="fr-FR"/>
    </a:defPPr>
    <a:lvl1pPr algn="l" defTabSz="6969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347663" indent="109538" algn="l" defTabSz="6969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696913" indent="217488" algn="l" defTabSz="6969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044575" indent="327025" algn="l" defTabSz="6969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393825" indent="434975" algn="l" defTabSz="6969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3">
          <p15:clr>
            <a:srgbClr val="A4A3A4"/>
          </p15:clr>
        </p15:guide>
        <p15:guide id="2" orient="horz" pos="154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orient="horz" pos="22">
          <p15:clr>
            <a:srgbClr val="A4A3A4"/>
          </p15:clr>
        </p15:guide>
        <p15:guide id="5" orient="horz" pos="2233">
          <p15:clr>
            <a:srgbClr val="A4A3A4"/>
          </p15:clr>
        </p15:guide>
        <p15:guide id="6" orient="horz" pos="657">
          <p15:clr>
            <a:srgbClr val="A4A3A4"/>
          </p15:clr>
        </p15:guide>
        <p15:guide id="7" orient="horz" pos="2426">
          <p15:clr>
            <a:srgbClr val="A4A3A4"/>
          </p15:clr>
        </p15:guide>
        <p15:guide id="8" pos="2460">
          <p15:clr>
            <a:srgbClr val="A4A3A4"/>
          </p15:clr>
        </p15:guide>
        <p15:guide id="9" pos="4819">
          <p15:clr>
            <a:srgbClr val="A4A3A4"/>
          </p15:clr>
        </p15:guide>
        <p15:guide id="10" pos="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F"/>
    <a:srgbClr val="027180"/>
    <a:srgbClr val="E196AA"/>
    <a:srgbClr val="000000"/>
    <a:srgbClr val="B5D0EE"/>
    <a:srgbClr val="343C3D"/>
    <a:srgbClr val="914146"/>
    <a:srgbClr val="00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2" autoAdjust="0"/>
    <p:restoredTop sz="91990" autoAdjust="0"/>
  </p:normalViewPr>
  <p:slideViewPr>
    <p:cSldViewPr snapToGrid="0">
      <p:cViewPr varScale="1">
        <p:scale>
          <a:sx n="136" d="100"/>
          <a:sy n="136" d="100"/>
        </p:scale>
        <p:origin x="222" y="48"/>
      </p:cViewPr>
      <p:guideLst>
        <p:guide orient="horz" pos="1383"/>
        <p:guide orient="horz" pos="154"/>
        <p:guide orient="horz" pos="2653"/>
        <p:guide orient="horz" pos="22"/>
        <p:guide orient="horz" pos="2233"/>
        <p:guide orient="horz" pos="657"/>
        <p:guide orient="horz" pos="2426"/>
        <p:guide pos="2460"/>
        <p:guide pos="4819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/>
                </a:solidFill>
              </a:rPr>
              <a:t>Penetration of life insurance (% GDP)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F-4825-8576-FAAFE41206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F-4825-8576-FAAFE41206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F-4825-8576-FAAFE41206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8F-4825-8576-FAAFE41206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8F-4825-8576-FAAFE41206B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8F-4825-8576-FAAFE4120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768320"/>
        <c:axId val="499765368"/>
      </c:barChart>
      <c:catAx>
        <c:axId val="49976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65368"/>
        <c:crosses val="autoZero"/>
        <c:auto val="1"/>
        <c:lblAlgn val="ctr"/>
        <c:lblOffset val="100"/>
        <c:noMultiLvlLbl val="0"/>
      </c:catAx>
      <c:valAx>
        <c:axId val="49976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7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320F3-AC3B-44A2-9499-41A2CAD10C7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742D0D-AE72-48C4-9C2D-515EDB189480}">
      <dgm:prSet phldrT="[Text]" custT="1"/>
      <dgm:spPr/>
      <dgm:t>
        <a:bodyPr/>
        <a:lstStyle/>
        <a:p>
          <a:r>
            <a:rPr lang="en-US" sz="2400" dirty="0" smtClean="0"/>
            <a:t>Demographics</a:t>
          </a:r>
          <a:endParaRPr lang="en-US" sz="2400" dirty="0"/>
        </a:p>
      </dgm:t>
    </dgm:pt>
    <dgm:pt modelId="{E3F7BDE4-BDA8-486E-82CF-F96FBE30566B}" type="parTrans" cxnId="{62B7A0E4-CCF1-462C-A99C-EE61133BE154}">
      <dgm:prSet/>
      <dgm:spPr/>
      <dgm:t>
        <a:bodyPr/>
        <a:lstStyle/>
        <a:p>
          <a:endParaRPr lang="en-US" sz="1400"/>
        </a:p>
      </dgm:t>
    </dgm:pt>
    <dgm:pt modelId="{7908E003-9749-4DFB-A4C0-DF3E4D9E7A78}" type="sibTrans" cxnId="{62B7A0E4-CCF1-462C-A99C-EE61133BE154}">
      <dgm:prSet/>
      <dgm:spPr/>
      <dgm:t>
        <a:bodyPr/>
        <a:lstStyle/>
        <a:p>
          <a:endParaRPr lang="en-US" sz="1400"/>
        </a:p>
      </dgm:t>
    </dgm:pt>
    <dgm:pt modelId="{39FEBACD-FC13-478E-B0EC-74E399A5F297}">
      <dgm:prSet phldrT="[Text]" custT="1"/>
      <dgm:spPr/>
      <dgm:t>
        <a:bodyPr/>
        <a:lstStyle/>
        <a:p>
          <a:r>
            <a:rPr lang="en-US" sz="1200" dirty="0" smtClean="0"/>
            <a:t>Young population</a:t>
          </a:r>
          <a:endParaRPr lang="en-US" sz="1200" dirty="0"/>
        </a:p>
      </dgm:t>
    </dgm:pt>
    <dgm:pt modelId="{CACD41B9-C8C3-4FCF-A0AD-C25C9BBBE54A}" type="parTrans" cxnId="{071723F8-FFAA-432D-9E0A-4CB77F7DF99B}">
      <dgm:prSet/>
      <dgm:spPr/>
      <dgm:t>
        <a:bodyPr/>
        <a:lstStyle/>
        <a:p>
          <a:endParaRPr lang="en-US" sz="1400"/>
        </a:p>
      </dgm:t>
    </dgm:pt>
    <dgm:pt modelId="{FE448A0A-8E83-49BF-9B89-07350B59DF80}" type="sibTrans" cxnId="{071723F8-FFAA-432D-9E0A-4CB77F7DF99B}">
      <dgm:prSet/>
      <dgm:spPr/>
      <dgm:t>
        <a:bodyPr/>
        <a:lstStyle/>
        <a:p>
          <a:endParaRPr lang="en-US" sz="1400"/>
        </a:p>
      </dgm:t>
    </dgm:pt>
    <dgm:pt modelId="{ED1660AB-747B-4CAB-954C-B39DABB9E54A}">
      <dgm:prSet phldrT="[Text]" custT="1"/>
      <dgm:spPr/>
      <dgm:t>
        <a:bodyPr/>
        <a:lstStyle/>
        <a:p>
          <a:r>
            <a:rPr lang="en-US" sz="1200" dirty="0" smtClean="0"/>
            <a:t>Transient population</a:t>
          </a:r>
          <a:endParaRPr lang="en-US" sz="1200" dirty="0"/>
        </a:p>
      </dgm:t>
    </dgm:pt>
    <dgm:pt modelId="{EFE36387-47FC-4F06-9C7F-0C56133EB6E1}" type="parTrans" cxnId="{73170DD6-0D73-41C6-A725-0DE9A67F7725}">
      <dgm:prSet/>
      <dgm:spPr/>
      <dgm:t>
        <a:bodyPr/>
        <a:lstStyle/>
        <a:p>
          <a:endParaRPr lang="en-US" sz="1400"/>
        </a:p>
      </dgm:t>
    </dgm:pt>
    <dgm:pt modelId="{A4BA3ABA-2306-4DB4-88CC-B494CFC5ABC5}" type="sibTrans" cxnId="{73170DD6-0D73-41C6-A725-0DE9A67F7725}">
      <dgm:prSet/>
      <dgm:spPr/>
      <dgm:t>
        <a:bodyPr/>
        <a:lstStyle/>
        <a:p>
          <a:endParaRPr lang="en-US" sz="1400"/>
        </a:p>
      </dgm:t>
    </dgm:pt>
    <dgm:pt modelId="{B8F78E2C-7D8F-461D-86C3-59F7FCF46AF5}">
      <dgm:prSet phldrT="[Text]" custT="1"/>
      <dgm:spPr/>
      <dgm:t>
        <a:bodyPr/>
        <a:lstStyle/>
        <a:p>
          <a:r>
            <a:rPr lang="en-US" sz="2400" dirty="0" smtClean="0"/>
            <a:t>Revenues</a:t>
          </a:r>
          <a:endParaRPr lang="en-US" sz="2400" dirty="0"/>
        </a:p>
      </dgm:t>
    </dgm:pt>
    <dgm:pt modelId="{596A50F1-9765-4F33-8A51-00390B21DD15}" type="parTrans" cxnId="{CAD67D67-A5F8-411D-B822-0C35A912692D}">
      <dgm:prSet/>
      <dgm:spPr/>
      <dgm:t>
        <a:bodyPr/>
        <a:lstStyle/>
        <a:p>
          <a:endParaRPr lang="en-US" sz="1400"/>
        </a:p>
      </dgm:t>
    </dgm:pt>
    <dgm:pt modelId="{6DA2192F-4823-473F-A064-0B10A3C7D61D}" type="sibTrans" cxnId="{CAD67D67-A5F8-411D-B822-0C35A912692D}">
      <dgm:prSet/>
      <dgm:spPr/>
      <dgm:t>
        <a:bodyPr/>
        <a:lstStyle/>
        <a:p>
          <a:endParaRPr lang="en-US" sz="1400"/>
        </a:p>
      </dgm:t>
    </dgm:pt>
    <dgm:pt modelId="{BA085F5B-4F61-4573-886A-248C982F2B96}">
      <dgm:prSet phldrT="[Text]" custT="1"/>
      <dgm:spPr/>
      <dgm:t>
        <a:bodyPr/>
        <a:lstStyle/>
        <a:p>
          <a:r>
            <a:rPr lang="en-US" sz="1200" dirty="0" smtClean="0"/>
            <a:t>Visions are clear and specific</a:t>
          </a:r>
          <a:endParaRPr lang="en-US" sz="1200" dirty="0"/>
        </a:p>
      </dgm:t>
    </dgm:pt>
    <dgm:pt modelId="{DF578471-9BB6-4DA5-A03A-EE3A05596AC6}" type="parTrans" cxnId="{07F72E96-F43A-4296-A694-0CC386546700}">
      <dgm:prSet/>
      <dgm:spPr/>
      <dgm:t>
        <a:bodyPr/>
        <a:lstStyle/>
        <a:p>
          <a:endParaRPr lang="en-US" sz="1400"/>
        </a:p>
      </dgm:t>
    </dgm:pt>
    <dgm:pt modelId="{A8FBDFF6-517D-4BAF-ADDC-5336C3A897C7}" type="sibTrans" cxnId="{07F72E96-F43A-4296-A694-0CC386546700}">
      <dgm:prSet/>
      <dgm:spPr/>
      <dgm:t>
        <a:bodyPr/>
        <a:lstStyle/>
        <a:p>
          <a:endParaRPr lang="en-US" sz="1400"/>
        </a:p>
      </dgm:t>
    </dgm:pt>
    <dgm:pt modelId="{4F783BD2-21DF-491B-B8E5-EB5B432BD53F}">
      <dgm:prSet phldrT="[Text]" custT="1"/>
      <dgm:spPr/>
      <dgm:t>
        <a:bodyPr/>
        <a:lstStyle/>
        <a:p>
          <a:r>
            <a:rPr lang="en-US" sz="1200" dirty="0" smtClean="0"/>
            <a:t>No intention to copy Western countries </a:t>
          </a:r>
          <a:endParaRPr lang="en-US" sz="1200" dirty="0"/>
        </a:p>
      </dgm:t>
    </dgm:pt>
    <dgm:pt modelId="{10B08324-A4F3-4B1D-B541-93AA428AA14F}" type="parTrans" cxnId="{262FA4D6-9C0D-482F-B4C2-D0888262D9BE}">
      <dgm:prSet/>
      <dgm:spPr/>
      <dgm:t>
        <a:bodyPr/>
        <a:lstStyle/>
        <a:p>
          <a:endParaRPr lang="en-US" sz="1400"/>
        </a:p>
      </dgm:t>
    </dgm:pt>
    <dgm:pt modelId="{34C5DD99-0614-4AB6-B65F-26DAA96975C0}" type="sibTrans" cxnId="{262FA4D6-9C0D-482F-B4C2-D0888262D9BE}">
      <dgm:prSet/>
      <dgm:spPr/>
      <dgm:t>
        <a:bodyPr/>
        <a:lstStyle/>
        <a:p>
          <a:endParaRPr lang="en-US" sz="1400"/>
        </a:p>
      </dgm:t>
    </dgm:pt>
    <dgm:pt modelId="{11750753-ED71-4EB0-BE59-2D4541D34A35}">
      <dgm:prSet phldrT="[Text]" custT="1"/>
      <dgm:spPr/>
      <dgm:t>
        <a:bodyPr/>
        <a:lstStyle/>
        <a:p>
          <a:r>
            <a:rPr lang="en-US" sz="2400" dirty="0" smtClean="0"/>
            <a:t>Tax regime</a:t>
          </a:r>
          <a:endParaRPr lang="en-US" sz="2400" dirty="0"/>
        </a:p>
      </dgm:t>
    </dgm:pt>
    <dgm:pt modelId="{1A121D1A-A50E-41E8-BEA0-BA711A45F0D0}" type="parTrans" cxnId="{73137D15-B4D1-4F1A-AD3E-31F3999DA548}">
      <dgm:prSet/>
      <dgm:spPr/>
      <dgm:t>
        <a:bodyPr/>
        <a:lstStyle/>
        <a:p>
          <a:endParaRPr lang="en-US" sz="1400"/>
        </a:p>
      </dgm:t>
    </dgm:pt>
    <dgm:pt modelId="{AC08DB41-6A9E-4229-861E-6C7364C325B7}" type="sibTrans" cxnId="{73137D15-B4D1-4F1A-AD3E-31F3999DA548}">
      <dgm:prSet/>
      <dgm:spPr/>
      <dgm:t>
        <a:bodyPr/>
        <a:lstStyle/>
        <a:p>
          <a:endParaRPr lang="en-US" sz="1400"/>
        </a:p>
      </dgm:t>
    </dgm:pt>
    <dgm:pt modelId="{9862DF72-27AC-4A45-9D2C-4DF3F8EED1E7}">
      <dgm:prSet phldrT="[Text]" custT="1"/>
      <dgm:spPr/>
      <dgm:t>
        <a:bodyPr/>
        <a:lstStyle/>
        <a:p>
          <a:r>
            <a:rPr lang="en-US" sz="1200" dirty="0" smtClean="0"/>
            <a:t>Reliance on hydrocarbons</a:t>
          </a:r>
          <a:endParaRPr lang="en-US" sz="1200" dirty="0"/>
        </a:p>
      </dgm:t>
    </dgm:pt>
    <dgm:pt modelId="{6CF4A27B-4416-40F8-8F3A-72EAB7270B6C}" type="parTrans" cxnId="{7CC76309-41F0-4D70-B7E1-6A07B1F18678}">
      <dgm:prSet/>
      <dgm:spPr/>
      <dgm:t>
        <a:bodyPr/>
        <a:lstStyle/>
        <a:p>
          <a:endParaRPr lang="en-US" sz="1400"/>
        </a:p>
      </dgm:t>
    </dgm:pt>
    <dgm:pt modelId="{21C8F4F9-3F97-4773-893A-D81EA614C7F8}" type="sibTrans" cxnId="{7CC76309-41F0-4D70-B7E1-6A07B1F18678}">
      <dgm:prSet/>
      <dgm:spPr/>
      <dgm:t>
        <a:bodyPr/>
        <a:lstStyle/>
        <a:p>
          <a:endParaRPr lang="en-US" sz="1400"/>
        </a:p>
      </dgm:t>
    </dgm:pt>
    <dgm:pt modelId="{5C9E9C88-25F3-4345-8942-0ABD48855F35}">
      <dgm:prSet phldrT="[Text]" custT="1"/>
      <dgm:spPr/>
      <dgm:t>
        <a:bodyPr/>
        <a:lstStyle/>
        <a:p>
          <a:r>
            <a:rPr lang="en-US" sz="1200" dirty="0" smtClean="0"/>
            <a:t>Economic fabric still developing </a:t>
          </a:r>
          <a:endParaRPr lang="en-US" sz="1200" dirty="0"/>
        </a:p>
      </dgm:t>
    </dgm:pt>
    <dgm:pt modelId="{0BC3B91C-FC7C-4ED5-8D34-C40BEF710DD1}" type="parTrans" cxnId="{6E6C777F-9143-45EF-8657-AE6FBB247161}">
      <dgm:prSet/>
      <dgm:spPr/>
      <dgm:t>
        <a:bodyPr/>
        <a:lstStyle/>
        <a:p>
          <a:endParaRPr lang="en-US" sz="1400"/>
        </a:p>
      </dgm:t>
    </dgm:pt>
    <dgm:pt modelId="{0D74C0C2-6189-43C5-926A-90284DA40E79}" type="sibTrans" cxnId="{6E6C777F-9143-45EF-8657-AE6FBB247161}">
      <dgm:prSet/>
      <dgm:spPr/>
      <dgm:t>
        <a:bodyPr/>
        <a:lstStyle/>
        <a:p>
          <a:endParaRPr lang="en-US" sz="1400"/>
        </a:p>
      </dgm:t>
    </dgm:pt>
    <dgm:pt modelId="{C0F83E5E-7A38-4480-A7D6-96A26394C804}">
      <dgm:prSet phldrT="[Text]" custT="1"/>
      <dgm:spPr/>
      <dgm:t>
        <a:bodyPr/>
        <a:lstStyle/>
        <a:p>
          <a:r>
            <a:rPr lang="en-US" sz="2400" dirty="0" smtClean="0"/>
            <a:t>Identity</a:t>
          </a:r>
          <a:endParaRPr lang="en-US" sz="2400" dirty="0"/>
        </a:p>
      </dgm:t>
    </dgm:pt>
    <dgm:pt modelId="{9EA9A171-D56A-4FC2-A766-24F7305F45EF}" type="parTrans" cxnId="{101340CC-79B0-4DB8-ACA3-127ACE323D1C}">
      <dgm:prSet/>
      <dgm:spPr/>
      <dgm:t>
        <a:bodyPr/>
        <a:lstStyle/>
        <a:p>
          <a:endParaRPr lang="en-US" sz="1400"/>
        </a:p>
      </dgm:t>
    </dgm:pt>
    <dgm:pt modelId="{FD77636F-7531-44E7-B97E-CB458A5113DF}" type="sibTrans" cxnId="{101340CC-79B0-4DB8-ACA3-127ACE323D1C}">
      <dgm:prSet/>
      <dgm:spPr/>
      <dgm:t>
        <a:bodyPr/>
        <a:lstStyle/>
        <a:p>
          <a:endParaRPr lang="en-US" sz="1400"/>
        </a:p>
      </dgm:t>
    </dgm:pt>
    <dgm:pt modelId="{C3A20E64-E4BD-444B-90F4-E78AC019297E}">
      <dgm:prSet phldrT="[Text]" custT="1"/>
      <dgm:spPr/>
      <dgm:t>
        <a:bodyPr/>
        <a:lstStyle/>
        <a:p>
          <a:r>
            <a:rPr lang="en-US" sz="1200" dirty="0" smtClean="0"/>
            <a:t>Light</a:t>
          </a:r>
          <a:endParaRPr lang="en-US" sz="1200" dirty="0"/>
        </a:p>
      </dgm:t>
    </dgm:pt>
    <dgm:pt modelId="{A2DF1108-B2C4-4D96-831B-B50CDF636967}" type="parTrans" cxnId="{343607C1-3E79-45E4-8EBB-466DBC55B346}">
      <dgm:prSet/>
      <dgm:spPr/>
      <dgm:t>
        <a:bodyPr/>
        <a:lstStyle/>
        <a:p>
          <a:endParaRPr lang="en-US" sz="1400"/>
        </a:p>
      </dgm:t>
    </dgm:pt>
    <dgm:pt modelId="{F3EFE5BC-6382-43EC-A297-CE5AD582EFA4}" type="sibTrans" cxnId="{343607C1-3E79-45E4-8EBB-466DBC55B346}">
      <dgm:prSet/>
      <dgm:spPr/>
      <dgm:t>
        <a:bodyPr/>
        <a:lstStyle/>
        <a:p>
          <a:endParaRPr lang="en-US" sz="1400"/>
        </a:p>
      </dgm:t>
    </dgm:pt>
    <dgm:pt modelId="{5508D7B0-1FA7-4D7C-B2E4-988DB8EF9E7C}">
      <dgm:prSet phldrT="[Text]" custT="1"/>
      <dgm:spPr/>
      <dgm:t>
        <a:bodyPr/>
        <a:lstStyle/>
        <a:p>
          <a:r>
            <a:rPr lang="en-US" sz="1200" dirty="0" smtClean="0"/>
            <a:t>Possibly open for slight changes</a:t>
          </a:r>
          <a:endParaRPr lang="en-US" sz="1200" dirty="0"/>
        </a:p>
      </dgm:t>
    </dgm:pt>
    <dgm:pt modelId="{DF69BE13-08EB-4F9B-A3FF-AB97E9E86424}" type="parTrans" cxnId="{B9795CC0-0080-483B-BDF5-A1E3A6AFA881}">
      <dgm:prSet/>
      <dgm:spPr/>
      <dgm:t>
        <a:bodyPr/>
        <a:lstStyle/>
        <a:p>
          <a:endParaRPr lang="en-US" sz="1400"/>
        </a:p>
      </dgm:t>
    </dgm:pt>
    <dgm:pt modelId="{108991EA-27C2-4D7D-85C3-40D4BA439F9A}" type="sibTrans" cxnId="{B9795CC0-0080-483B-BDF5-A1E3A6AFA881}">
      <dgm:prSet/>
      <dgm:spPr/>
      <dgm:t>
        <a:bodyPr/>
        <a:lstStyle/>
        <a:p>
          <a:endParaRPr lang="en-US" sz="1400"/>
        </a:p>
      </dgm:t>
    </dgm:pt>
    <dgm:pt modelId="{A11F628A-711E-4BE3-9C32-449E1A446929}" type="pres">
      <dgm:prSet presAssocID="{B9A320F3-AC3B-44A2-9499-41A2CAD10C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0E632A-8537-4007-861F-94C52F7E4CFB}" type="pres">
      <dgm:prSet presAssocID="{3B742D0D-AE72-48C4-9C2D-515EDB189480}" presName="linNode" presStyleCnt="0"/>
      <dgm:spPr/>
    </dgm:pt>
    <dgm:pt modelId="{ACB718C1-1172-40BD-88BF-D7A8F9BAB324}" type="pres">
      <dgm:prSet presAssocID="{3B742D0D-AE72-48C4-9C2D-515EDB18948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6F95-80F1-4D75-9627-FCE380A1265D}" type="pres">
      <dgm:prSet presAssocID="{3B742D0D-AE72-48C4-9C2D-515EDB18948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E7E64-AB69-40A6-8DDB-E48EB62652C1}" type="pres">
      <dgm:prSet presAssocID="{7908E003-9749-4DFB-A4C0-DF3E4D9E7A78}" presName="spacing" presStyleCnt="0"/>
      <dgm:spPr/>
    </dgm:pt>
    <dgm:pt modelId="{9DFDA765-AAD9-4FFA-94F5-01688EBEE4D1}" type="pres">
      <dgm:prSet presAssocID="{B8F78E2C-7D8F-461D-86C3-59F7FCF46AF5}" presName="linNode" presStyleCnt="0"/>
      <dgm:spPr/>
    </dgm:pt>
    <dgm:pt modelId="{60F2C25A-4D87-4802-8718-E4BAB059063E}" type="pres">
      <dgm:prSet presAssocID="{B8F78E2C-7D8F-461D-86C3-59F7FCF46AF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95451-74DF-40C9-BC4B-DEC299182DCE}" type="pres">
      <dgm:prSet presAssocID="{B8F78E2C-7D8F-461D-86C3-59F7FCF46AF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33A2C-4E42-43FF-A1E4-07FE8B726CF5}" type="pres">
      <dgm:prSet presAssocID="{6DA2192F-4823-473F-A064-0B10A3C7D61D}" presName="spacing" presStyleCnt="0"/>
      <dgm:spPr/>
    </dgm:pt>
    <dgm:pt modelId="{66ECB48E-6488-4208-9879-F8890A1FE931}" type="pres">
      <dgm:prSet presAssocID="{11750753-ED71-4EB0-BE59-2D4541D34A35}" presName="linNode" presStyleCnt="0"/>
      <dgm:spPr/>
    </dgm:pt>
    <dgm:pt modelId="{F42D2195-4120-4F32-B0CF-B885BCD02F3B}" type="pres">
      <dgm:prSet presAssocID="{11750753-ED71-4EB0-BE59-2D4541D34A3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8B311-CF04-4CF7-9112-277406944589}" type="pres">
      <dgm:prSet presAssocID="{11750753-ED71-4EB0-BE59-2D4541D34A3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1D59B-EE79-4846-A97C-780554C98A3D}" type="pres">
      <dgm:prSet presAssocID="{AC08DB41-6A9E-4229-861E-6C7364C325B7}" presName="spacing" presStyleCnt="0"/>
      <dgm:spPr/>
    </dgm:pt>
    <dgm:pt modelId="{38D8B856-B547-4C50-98D1-152567BF63C6}" type="pres">
      <dgm:prSet presAssocID="{C0F83E5E-7A38-4480-A7D6-96A26394C804}" presName="linNode" presStyleCnt="0"/>
      <dgm:spPr/>
    </dgm:pt>
    <dgm:pt modelId="{3DF2B9ED-2ADA-4F41-9980-82C804086567}" type="pres">
      <dgm:prSet presAssocID="{C0F83E5E-7A38-4480-A7D6-96A26394C80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A6866-8875-4937-9119-87D981E3DC1C}" type="pres">
      <dgm:prSet presAssocID="{C0F83E5E-7A38-4480-A7D6-96A26394C80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1563B-8981-4E11-B12D-017ACACD1177}" type="presOf" srcId="{C0F83E5E-7A38-4480-A7D6-96A26394C804}" destId="{3DF2B9ED-2ADA-4F41-9980-82C804086567}" srcOrd="0" destOrd="0" presId="urn:microsoft.com/office/officeart/2005/8/layout/vList6"/>
    <dgm:cxn modelId="{6E6C777F-9143-45EF-8657-AE6FBB247161}" srcId="{B8F78E2C-7D8F-461D-86C3-59F7FCF46AF5}" destId="{5C9E9C88-25F3-4345-8942-0ABD48855F35}" srcOrd="1" destOrd="0" parTransId="{0BC3B91C-FC7C-4ED5-8D34-C40BEF710DD1}" sibTransId="{0D74C0C2-6189-43C5-926A-90284DA40E79}"/>
    <dgm:cxn modelId="{07F72E96-F43A-4296-A694-0CC386546700}" srcId="{C0F83E5E-7A38-4480-A7D6-96A26394C804}" destId="{BA085F5B-4F61-4573-886A-248C982F2B96}" srcOrd="0" destOrd="0" parTransId="{DF578471-9BB6-4DA5-A03A-EE3A05596AC6}" sibTransId="{A8FBDFF6-517D-4BAF-ADDC-5336C3A897C7}"/>
    <dgm:cxn modelId="{B9795CC0-0080-483B-BDF5-A1E3A6AFA881}" srcId="{11750753-ED71-4EB0-BE59-2D4541D34A35}" destId="{5508D7B0-1FA7-4D7C-B2E4-988DB8EF9E7C}" srcOrd="1" destOrd="0" parTransId="{DF69BE13-08EB-4F9B-A3FF-AB97E9E86424}" sibTransId="{108991EA-27C2-4D7D-85C3-40D4BA439F9A}"/>
    <dgm:cxn modelId="{7CC76309-41F0-4D70-B7E1-6A07B1F18678}" srcId="{B8F78E2C-7D8F-461D-86C3-59F7FCF46AF5}" destId="{9862DF72-27AC-4A45-9D2C-4DF3F8EED1E7}" srcOrd="0" destOrd="0" parTransId="{6CF4A27B-4416-40F8-8F3A-72EAB7270B6C}" sibTransId="{21C8F4F9-3F97-4773-893A-D81EA614C7F8}"/>
    <dgm:cxn modelId="{73137D15-B4D1-4F1A-AD3E-31F3999DA548}" srcId="{B9A320F3-AC3B-44A2-9499-41A2CAD10C76}" destId="{11750753-ED71-4EB0-BE59-2D4541D34A35}" srcOrd="2" destOrd="0" parTransId="{1A121D1A-A50E-41E8-BEA0-BA711A45F0D0}" sibTransId="{AC08DB41-6A9E-4229-861E-6C7364C325B7}"/>
    <dgm:cxn modelId="{73170DD6-0D73-41C6-A725-0DE9A67F7725}" srcId="{3B742D0D-AE72-48C4-9C2D-515EDB189480}" destId="{ED1660AB-747B-4CAB-954C-B39DABB9E54A}" srcOrd="1" destOrd="0" parTransId="{EFE36387-47FC-4F06-9C7F-0C56133EB6E1}" sibTransId="{A4BA3ABA-2306-4DB4-88CC-B494CFC5ABC5}"/>
    <dgm:cxn modelId="{1F7B97ED-59F7-430D-B320-3AAF0F2FD15B}" type="presOf" srcId="{9862DF72-27AC-4A45-9D2C-4DF3F8EED1E7}" destId="{43E95451-74DF-40C9-BC4B-DEC299182DCE}" srcOrd="0" destOrd="0" presId="urn:microsoft.com/office/officeart/2005/8/layout/vList6"/>
    <dgm:cxn modelId="{1DAAC82F-8F37-4675-912D-861AF3FE051F}" type="presOf" srcId="{C3A20E64-E4BD-444B-90F4-E78AC019297E}" destId="{D608B311-CF04-4CF7-9112-277406944589}" srcOrd="0" destOrd="0" presId="urn:microsoft.com/office/officeart/2005/8/layout/vList6"/>
    <dgm:cxn modelId="{FB4DFF72-5C4C-4776-90FA-0DD920BA9EFC}" type="presOf" srcId="{5C9E9C88-25F3-4345-8942-0ABD48855F35}" destId="{43E95451-74DF-40C9-BC4B-DEC299182DCE}" srcOrd="0" destOrd="1" presId="urn:microsoft.com/office/officeart/2005/8/layout/vList6"/>
    <dgm:cxn modelId="{7E8E854B-1C46-455C-AB17-89A4DC957A59}" type="presOf" srcId="{3B742D0D-AE72-48C4-9C2D-515EDB189480}" destId="{ACB718C1-1172-40BD-88BF-D7A8F9BAB324}" srcOrd="0" destOrd="0" presId="urn:microsoft.com/office/officeart/2005/8/layout/vList6"/>
    <dgm:cxn modelId="{0755F88D-BC72-4809-84C2-3047913CB77D}" type="presOf" srcId="{5508D7B0-1FA7-4D7C-B2E4-988DB8EF9E7C}" destId="{D608B311-CF04-4CF7-9112-277406944589}" srcOrd="0" destOrd="1" presId="urn:microsoft.com/office/officeart/2005/8/layout/vList6"/>
    <dgm:cxn modelId="{343607C1-3E79-45E4-8EBB-466DBC55B346}" srcId="{11750753-ED71-4EB0-BE59-2D4541D34A35}" destId="{C3A20E64-E4BD-444B-90F4-E78AC019297E}" srcOrd="0" destOrd="0" parTransId="{A2DF1108-B2C4-4D96-831B-B50CDF636967}" sibTransId="{F3EFE5BC-6382-43EC-A297-CE5AD582EFA4}"/>
    <dgm:cxn modelId="{8560D70F-7E70-4BED-8D47-0905929031CE}" type="presOf" srcId="{ED1660AB-747B-4CAB-954C-B39DABB9E54A}" destId="{B79D6F95-80F1-4D75-9627-FCE380A1265D}" srcOrd="0" destOrd="1" presId="urn:microsoft.com/office/officeart/2005/8/layout/vList6"/>
    <dgm:cxn modelId="{101340CC-79B0-4DB8-ACA3-127ACE323D1C}" srcId="{B9A320F3-AC3B-44A2-9499-41A2CAD10C76}" destId="{C0F83E5E-7A38-4480-A7D6-96A26394C804}" srcOrd="3" destOrd="0" parTransId="{9EA9A171-D56A-4FC2-A766-24F7305F45EF}" sibTransId="{FD77636F-7531-44E7-B97E-CB458A5113DF}"/>
    <dgm:cxn modelId="{6621ACEC-44BE-4ABD-B81B-04C96AC416B6}" type="presOf" srcId="{11750753-ED71-4EB0-BE59-2D4541D34A35}" destId="{F42D2195-4120-4F32-B0CF-B885BCD02F3B}" srcOrd="0" destOrd="0" presId="urn:microsoft.com/office/officeart/2005/8/layout/vList6"/>
    <dgm:cxn modelId="{32CBB033-D97D-48D5-9DA6-D68D16C47EF6}" type="presOf" srcId="{4F783BD2-21DF-491B-B8E5-EB5B432BD53F}" destId="{474A6866-8875-4937-9119-87D981E3DC1C}" srcOrd="0" destOrd="1" presId="urn:microsoft.com/office/officeart/2005/8/layout/vList6"/>
    <dgm:cxn modelId="{4CEF83F1-CF6E-4F3C-9266-419081B6BE96}" type="presOf" srcId="{B9A320F3-AC3B-44A2-9499-41A2CAD10C76}" destId="{A11F628A-711E-4BE3-9C32-449E1A446929}" srcOrd="0" destOrd="0" presId="urn:microsoft.com/office/officeart/2005/8/layout/vList6"/>
    <dgm:cxn modelId="{62B7A0E4-CCF1-462C-A99C-EE61133BE154}" srcId="{B9A320F3-AC3B-44A2-9499-41A2CAD10C76}" destId="{3B742D0D-AE72-48C4-9C2D-515EDB189480}" srcOrd="0" destOrd="0" parTransId="{E3F7BDE4-BDA8-486E-82CF-F96FBE30566B}" sibTransId="{7908E003-9749-4DFB-A4C0-DF3E4D9E7A78}"/>
    <dgm:cxn modelId="{262FA4D6-9C0D-482F-B4C2-D0888262D9BE}" srcId="{C0F83E5E-7A38-4480-A7D6-96A26394C804}" destId="{4F783BD2-21DF-491B-B8E5-EB5B432BD53F}" srcOrd="1" destOrd="0" parTransId="{10B08324-A4F3-4B1D-B541-93AA428AA14F}" sibTransId="{34C5DD99-0614-4AB6-B65F-26DAA96975C0}"/>
    <dgm:cxn modelId="{7C5E8487-F7F9-417C-BC82-575F430F9CA5}" type="presOf" srcId="{BA085F5B-4F61-4573-886A-248C982F2B96}" destId="{474A6866-8875-4937-9119-87D981E3DC1C}" srcOrd="0" destOrd="0" presId="urn:microsoft.com/office/officeart/2005/8/layout/vList6"/>
    <dgm:cxn modelId="{08E860D9-BC18-4D53-8696-2B3E6CA42B46}" type="presOf" srcId="{B8F78E2C-7D8F-461D-86C3-59F7FCF46AF5}" destId="{60F2C25A-4D87-4802-8718-E4BAB059063E}" srcOrd="0" destOrd="0" presId="urn:microsoft.com/office/officeart/2005/8/layout/vList6"/>
    <dgm:cxn modelId="{CAD67D67-A5F8-411D-B822-0C35A912692D}" srcId="{B9A320F3-AC3B-44A2-9499-41A2CAD10C76}" destId="{B8F78E2C-7D8F-461D-86C3-59F7FCF46AF5}" srcOrd="1" destOrd="0" parTransId="{596A50F1-9765-4F33-8A51-00390B21DD15}" sibTransId="{6DA2192F-4823-473F-A064-0B10A3C7D61D}"/>
    <dgm:cxn modelId="{8A0CD899-BE94-463D-8DC9-8B864C9CB1EF}" type="presOf" srcId="{39FEBACD-FC13-478E-B0EC-74E399A5F297}" destId="{B79D6F95-80F1-4D75-9627-FCE380A1265D}" srcOrd="0" destOrd="0" presId="urn:microsoft.com/office/officeart/2005/8/layout/vList6"/>
    <dgm:cxn modelId="{071723F8-FFAA-432D-9E0A-4CB77F7DF99B}" srcId="{3B742D0D-AE72-48C4-9C2D-515EDB189480}" destId="{39FEBACD-FC13-478E-B0EC-74E399A5F297}" srcOrd="0" destOrd="0" parTransId="{CACD41B9-C8C3-4FCF-A0AD-C25C9BBBE54A}" sibTransId="{FE448A0A-8E83-49BF-9B89-07350B59DF80}"/>
    <dgm:cxn modelId="{4F7BEEF1-C46B-4AF1-B1CC-D43AE6BFDB70}" type="presParOf" srcId="{A11F628A-711E-4BE3-9C32-449E1A446929}" destId="{790E632A-8537-4007-861F-94C52F7E4CFB}" srcOrd="0" destOrd="0" presId="urn:microsoft.com/office/officeart/2005/8/layout/vList6"/>
    <dgm:cxn modelId="{DDA3F12A-EF54-4764-ACDE-ABE144C5F51C}" type="presParOf" srcId="{790E632A-8537-4007-861F-94C52F7E4CFB}" destId="{ACB718C1-1172-40BD-88BF-D7A8F9BAB324}" srcOrd="0" destOrd="0" presId="urn:microsoft.com/office/officeart/2005/8/layout/vList6"/>
    <dgm:cxn modelId="{1D0D6FC3-1D8A-4E02-A9EA-AA30E430D14F}" type="presParOf" srcId="{790E632A-8537-4007-861F-94C52F7E4CFB}" destId="{B79D6F95-80F1-4D75-9627-FCE380A1265D}" srcOrd="1" destOrd="0" presId="urn:microsoft.com/office/officeart/2005/8/layout/vList6"/>
    <dgm:cxn modelId="{08B60024-7645-4BFC-8414-7B710F6F126C}" type="presParOf" srcId="{A11F628A-711E-4BE3-9C32-449E1A446929}" destId="{E70E7E64-AB69-40A6-8DDB-E48EB62652C1}" srcOrd="1" destOrd="0" presId="urn:microsoft.com/office/officeart/2005/8/layout/vList6"/>
    <dgm:cxn modelId="{08F5DAB5-31B0-47EC-A200-CD0BC3FDF641}" type="presParOf" srcId="{A11F628A-711E-4BE3-9C32-449E1A446929}" destId="{9DFDA765-AAD9-4FFA-94F5-01688EBEE4D1}" srcOrd="2" destOrd="0" presId="urn:microsoft.com/office/officeart/2005/8/layout/vList6"/>
    <dgm:cxn modelId="{4AA2DAEB-9680-4807-AD4A-8AE0D89346B4}" type="presParOf" srcId="{9DFDA765-AAD9-4FFA-94F5-01688EBEE4D1}" destId="{60F2C25A-4D87-4802-8718-E4BAB059063E}" srcOrd="0" destOrd="0" presId="urn:microsoft.com/office/officeart/2005/8/layout/vList6"/>
    <dgm:cxn modelId="{14C66920-32F2-445A-8A23-CDD39FC42E2C}" type="presParOf" srcId="{9DFDA765-AAD9-4FFA-94F5-01688EBEE4D1}" destId="{43E95451-74DF-40C9-BC4B-DEC299182DCE}" srcOrd="1" destOrd="0" presId="urn:microsoft.com/office/officeart/2005/8/layout/vList6"/>
    <dgm:cxn modelId="{6CEDB1C3-CE9C-44A2-8EEE-00CBCD9F4E4B}" type="presParOf" srcId="{A11F628A-711E-4BE3-9C32-449E1A446929}" destId="{F6133A2C-4E42-43FF-A1E4-07FE8B726CF5}" srcOrd="3" destOrd="0" presId="urn:microsoft.com/office/officeart/2005/8/layout/vList6"/>
    <dgm:cxn modelId="{BDD1EE34-4818-4EC3-812F-0FA5986EC89C}" type="presParOf" srcId="{A11F628A-711E-4BE3-9C32-449E1A446929}" destId="{66ECB48E-6488-4208-9879-F8890A1FE931}" srcOrd="4" destOrd="0" presId="urn:microsoft.com/office/officeart/2005/8/layout/vList6"/>
    <dgm:cxn modelId="{AB933902-A142-4674-819F-23E6CCB8E620}" type="presParOf" srcId="{66ECB48E-6488-4208-9879-F8890A1FE931}" destId="{F42D2195-4120-4F32-B0CF-B885BCD02F3B}" srcOrd="0" destOrd="0" presId="urn:microsoft.com/office/officeart/2005/8/layout/vList6"/>
    <dgm:cxn modelId="{A348A412-8EA8-4A38-83E0-E343105D5F62}" type="presParOf" srcId="{66ECB48E-6488-4208-9879-F8890A1FE931}" destId="{D608B311-CF04-4CF7-9112-277406944589}" srcOrd="1" destOrd="0" presId="urn:microsoft.com/office/officeart/2005/8/layout/vList6"/>
    <dgm:cxn modelId="{07E70EA1-5900-4B85-9FB3-25294891F4FC}" type="presParOf" srcId="{A11F628A-711E-4BE3-9C32-449E1A446929}" destId="{8BF1D59B-EE79-4846-A97C-780554C98A3D}" srcOrd="5" destOrd="0" presId="urn:microsoft.com/office/officeart/2005/8/layout/vList6"/>
    <dgm:cxn modelId="{26B713C0-42CE-477A-91F4-0A7E0A0DE19A}" type="presParOf" srcId="{A11F628A-711E-4BE3-9C32-449E1A446929}" destId="{38D8B856-B547-4C50-98D1-152567BF63C6}" srcOrd="6" destOrd="0" presId="urn:microsoft.com/office/officeart/2005/8/layout/vList6"/>
    <dgm:cxn modelId="{5FA0021E-FAE5-4A57-A9DA-40143B59D13F}" type="presParOf" srcId="{38D8B856-B547-4C50-98D1-152567BF63C6}" destId="{3DF2B9ED-2ADA-4F41-9980-82C804086567}" srcOrd="0" destOrd="0" presId="urn:microsoft.com/office/officeart/2005/8/layout/vList6"/>
    <dgm:cxn modelId="{A8426B9F-F76A-4AD5-8F9B-F41CAFCBC7A5}" type="presParOf" srcId="{38D8B856-B547-4C50-98D1-152567BF63C6}" destId="{474A6866-8875-4937-9119-87D981E3DC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320F3-AC3B-44A2-9499-41A2CAD10C7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A3304-2B3C-468E-BDBD-6E39F0F849BA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8D2F9CE1-1C16-4680-B059-F400B4C614B4}" type="parTrans" cxnId="{1C08D405-BD6E-46B0-AB64-6C4EFF2A7CEE}">
      <dgm:prSet/>
      <dgm:spPr/>
      <dgm:t>
        <a:bodyPr/>
        <a:lstStyle/>
        <a:p>
          <a:endParaRPr lang="en-US"/>
        </a:p>
      </dgm:t>
    </dgm:pt>
    <dgm:pt modelId="{B003C204-2BA0-4ADE-8DB4-AAC5F619CBAB}" type="sibTrans" cxnId="{1C08D405-BD6E-46B0-AB64-6C4EFF2A7CEE}">
      <dgm:prSet/>
      <dgm:spPr/>
      <dgm:t>
        <a:bodyPr/>
        <a:lstStyle/>
        <a:p>
          <a:endParaRPr lang="en-US"/>
        </a:p>
      </dgm:t>
    </dgm:pt>
    <dgm:pt modelId="{C8E6CF90-EDA9-4DA0-9F53-E1EEE26065FC}">
      <dgm:prSet phldrT="[Text]"/>
      <dgm:spPr/>
      <dgm:t>
        <a:bodyPr/>
        <a:lstStyle/>
        <a:p>
          <a:r>
            <a:rPr lang="en-US" dirty="0" smtClean="0"/>
            <a:t>Demography</a:t>
          </a:r>
        </a:p>
        <a:p>
          <a:r>
            <a:rPr lang="en-US" dirty="0" smtClean="0"/>
            <a:t>Changing paradigm</a:t>
          </a:r>
        </a:p>
        <a:p>
          <a:r>
            <a:rPr lang="en-US" dirty="0" smtClean="0"/>
            <a:t>Visionary leadership</a:t>
          </a:r>
        </a:p>
        <a:p>
          <a:r>
            <a:rPr lang="en-US" dirty="0" smtClean="0"/>
            <a:t>Positioning </a:t>
          </a:r>
        </a:p>
        <a:p>
          <a:r>
            <a:rPr lang="en-US" dirty="0" smtClean="0"/>
            <a:t>Development of hubs/corridors</a:t>
          </a:r>
          <a:endParaRPr lang="en-US" dirty="0"/>
        </a:p>
      </dgm:t>
    </dgm:pt>
    <dgm:pt modelId="{DAC20F77-DFE8-4890-89D6-B66A0AE5CF16}" type="parTrans" cxnId="{AD15BFED-E624-4E81-8B99-31CE797727EA}">
      <dgm:prSet/>
      <dgm:spPr/>
      <dgm:t>
        <a:bodyPr/>
        <a:lstStyle/>
        <a:p>
          <a:endParaRPr lang="en-US"/>
        </a:p>
      </dgm:t>
    </dgm:pt>
    <dgm:pt modelId="{FF86606C-5554-4713-8496-1BDDE6722173}" type="sibTrans" cxnId="{AD15BFED-E624-4E81-8B99-31CE797727EA}">
      <dgm:prSet/>
      <dgm:spPr/>
      <dgm:t>
        <a:bodyPr/>
        <a:lstStyle/>
        <a:p>
          <a:endParaRPr lang="en-US"/>
        </a:p>
      </dgm:t>
    </dgm:pt>
    <dgm:pt modelId="{60CA4D9C-19F3-4F0A-8D02-BEE65765ACF6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ECD6958A-CF3F-4BCE-864D-72616B6ADF05}" type="parTrans" cxnId="{0E095E6B-EE50-4471-98CC-EC34671C8FAE}">
      <dgm:prSet/>
      <dgm:spPr/>
      <dgm:t>
        <a:bodyPr/>
        <a:lstStyle/>
        <a:p>
          <a:endParaRPr lang="en-US"/>
        </a:p>
      </dgm:t>
    </dgm:pt>
    <dgm:pt modelId="{9C88CFC2-09CD-4A6A-9C1C-92F67803D8A7}" type="sibTrans" cxnId="{0E095E6B-EE50-4471-98CC-EC34671C8FAE}">
      <dgm:prSet/>
      <dgm:spPr/>
      <dgm:t>
        <a:bodyPr/>
        <a:lstStyle/>
        <a:p>
          <a:endParaRPr lang="en-US"/>
        </a:p>
      </dgm:t>
    </dgm:pt>
    <dgm:pt modelId="{DB2C0661-338F-435A-A158-D46157BDC011}">
      <dgm:prSet phldrT="[Text]"/>
      <dgm:spPr/>
      <dgm:t>
        <a:bodyPr/>
        <a:lstStyle/>
        <a:p>
          <a:r>
            <a:rPr lang="en-US" dirty="0" smtClean="0"/>
            <a:t>Reliance on hydrocarbons</a:t>
          </a:r>
        </a:p>
        <a:p>
          <a:r>
            <a:rPr lang="en-US" dirty="0" smtClean="0"/>
            <a:t>Lack of local solutions/expertise</a:t>
          </a:r>
        </a:p>
        <a:p>
          <a:r>
            <a:rPr lang="en-US" dirty="0" smtClean="0"/>
            <a:t>Regional stability </a:t>
          </a:r>
        </a:p>
        <a:p>
          <a:r>
            <a:rPr lang="en-US" dirty="0" smtClean="0"/>
            <a:t>Money leaking abroad</a:t>
          </a:r>
          <a:endParaRPr lang="en-US" dirty="0"/>
        </a:p>
      </dgm:t>
    </dgm:pt>
    <dgm:pt modelId="{9D350AA7-7607-488E-9FB7-59D736B4081C}" type="parTrans" cxnId="{08E35E65-3EF2-494C-911C-B849536FB46C}">
      <dgm:prSet/>
      <dgm:spPr/>
      <dgm:t>
        <a:bodyPr/>
        <a:lstStyle/>
        <a:p>
          <a:endParaRPr lang="en-US"/>
        </a:p>
      </dgm:t>
    </dgm:pt>
    <dgm:pt modelId="{54175EA5-42FF-4DA7-94AC-73BD4FA95754}" type="sibTrans" cxnId="{08E35E65-3EF2-494C-911C-B849536FB46C}">
      <dgm:prSet/>
      <dgm:spPr/>
      <dgm:t>
        <a:bodyPr/>
        <a:lstStyle/>
        <a:p>
          <a:endParaRPr lang="en-US"/>
        </a:p>
      </dgm:t>
    </dgm:pt>
    <dgm:pt modelId="{F079EADE-76FE-4411-A4A3-7D682C1A7E8A}" type="pres">
      <dgm:prSet presAssocID="{B9A320F3-AC3B-44A2-9499-41A2CAD10C7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AE508-407C-4E45-8B95-445318180BBB}" type="pres">
      <dgm:prSet presAssocID="{B9A320F3-AC3B-44A2-9499-41A2CAD10C76}" presName="Background" presStyleLbl="node1" presStyleIdx="0" presStyleCnt="1"/>
      <dgm:spPr/>
    </dgm:pt>
    <dgm:pt modelId="{E4F6B5D1-059A-470B-9D8B-F242E8C3D776}" type="pres">
      <dgm:prSet presAssocID="{B9A320F3-AC3B-44A2-9499-41A2CAD10C76}" presName="Divider" presStyleLbl="callout" presStyleIdx="0" presStyleCnt="1"/>
      <dgm:spPr/>
    </dgm:pt>
    <dgm:pt modelId="{64B8F7BF-CFFB-4354-BE68-E7498B9FA1C6}" type="pres">
      <dgm:prSet presAssocID="{B9A320F3-AC3B-44A2-9499-41A2CAD10C7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5348B-4976-467D-9249-08C662DA94A8}" type="pres">
      <dgm:prSet presAssocID="{B9A320F3-AC3B-44A2-9499-41A2CAD10C7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5C63-10B1-4A87-9C5D-2518461FF4A1}" type="pres">
      <dgm:prSet presAssocID="{B9A320F3-AC3B-44A2-9499-41A2CAD10C7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9ACE954-384C-42CE-912B-7C1E67F9E527}" type="pres">
      <dgm:prSet presAssocID="{B9A320F3-AC3B-44A2-9499-41A2CAD10C76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29E3CC9C-61C6-412C-A0C9-7851B4916DA4}" type="pres">
      <dgm:prSet presAssocID="{B9A320F3-AC3B-44A2-9499-41A2CAD10C7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4D71482-0D8E-47FA-BEED-EB1CD5BB8BEA}" type="pres">
      <dgm:prSet presAssocID="{B9A320F3-AC3B-44A2-9499-41A2CAD10C76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10FFA225-DC1A-4845-85AB-628E0A981B5D}" type="presOf" srcId="{DB2C0661-338F-435A-A158-D46157BDC011}" destId="{1A95348B-4976-467D-9249-08C662DA94A8}" srcOrd="0" destOrd="0" presId="urn:microsoft.com/office/officeart/2009/3/layout/OpposingIdeas"/>
    <dgm:cxn modelId="{A61C0EEC-B27A-48DD-96C3-F5B0E3FF7CCB}" type="presOf" srcId="{60CA4D9C-19F3-4F0A-8D02-BEE65765ACF6}" destId="{29E3CC9C-61C6-412C-A0C9-7851B4916DA4}" srcOrd="0" destOrd="0" presId="urn:microsoft.com/office/officeart/2009/3/layout/OpposingIdeas"/>
    <dgm:cxn modelId="{08E35E65-3EF2-494C-911C-B849536FB46C}" srcId="{60CA4D9C-19F3-4F0A-8D02-BEE65765ACF6}" destId="{DB2C0661-338F-435A-A158-D46157BDC011}" srcOrd="0" destOrd="0" parTransId="{9D350AA7-7607-488E-9FB7-59D736B4081C}" sibTransId="{54175EA5-42FF-4DA7-94AC-73BD4FA95754}"/>
    <dgm:cxn modelId="{AD15BFED-E624-4E81-8B99-31CE797727EA}" srcId="{22FA3304-2B3C-468E-BDBD-6E39F0F849BA}" destId="{C8E6CF90-EDA9-4DA0-9F53-E1EEE26065FC}" srcOrd="0" destOrd="0" parTransId="{DAC20F77-DFE8-4890-89D6-B66A0AE5CF16}" sibTransId="{FF86606C-5554-4713-8496-1BDDE6722173}"/>
    <dgm:cxn modelId="{1C08D405-BD6E-46B0-AB64-6C4EFF2A7CEE}" srcId="{B9A320F3-AC3B-44A2-9499-41A2CAD10C76}" destId="{22FA3304-2B3C-468E-BDBD-6E39F0F849BA}" srcOrd="0" destOrd="0" parTransId="{8D2F9CE1-1C16-4680-B059-F400B4C614B4}" sibTransId="{B003C204-2BA0-4ADE-8DB4-AAC5F619CBAB}"/>
    <dgm:cxn modelId="{0E095E6B-EE50-4471-98CC-EC34671C8FAE}" srcId="{B9A320F3-AC3B-44A2-9499-41A2CAD10C76}" destId="{60CA4D9C-19F3-4F0A-8D02-BEE65765ACF6}" srcOrd="1" destOrd="0" parTransId="{ECD6958A-CF3F-4BCE-864D-72616B6ADF05}" sibTransId="{9C88CFC2-09CD-4A6A-9C1C-92F67803D8A7}"/>
    <dgm:cxn modelId="{FB2A2D7F-8ACE-4A47-9D46-F396C801E529}" type="presOf" srcId="{22FA3304-2B3C-468E-BDBD-6E39F0F849BA}" destId="{19ACE954-384C-42CE-912B-7C1E67F9E527}" srcOrd="1" destOrd="0" presId="urn:microsoft.com/office/officeart/2009/3/layout/OpposingIdeas"/>
    <dgm:cxn modelId="{3EE3EFA5-099D-45AB-98B2-868A099BB541}" type="presOf" srcId="{60CA4D9C-19F3-4F0A-8D02-BEE65765ACF6}" destId="{C4D71482-0D8E-47FA-BEED-EB1CD5BB8BEA}" srcOrd="1" destOrd="0" presId="urn:microsoft.com/office/officeart/2009/3/layout/OpposingIdeas"/>
    <dgm:cxn modelId="{8CFC3E53-2917-4B83-BC5B-D89646704F00}" type="presOf" srcId="{C8E6CF90-EDA9-4DA0-9F53-E1EEE26065FC}" destId="{64B8F7BF-CFFB-4354-BE68-E7498B9FA1C6}" srcOrd="0" destOrd="0" presId="urn:microsoft.com/office/officeart/2009/3/layout/OpposingIdeas"/>
    <dgm:cxn modelId="{09E2B5CF-350B-43CB-99BE-44042BB945D5}" type="presOf" srcId="{22FA3304-2B3C-468E-BDBD-6E39F0F849BA}" destId="{ECE95C63-10B1-4A87-9C5D-2518461FF4A1}" srcOrd="0" destOrd="0" presId="urn:microsoft.com/office/officeart/2009/3/layout/OpposingIdeas"/>
    <dgm:cxn modelId="{2F208489-4F1A-4BF4-BC6C-49680EF24938}" type="presOf" srcId="{B9A320F3-AC3B-44A2-9499-41A2CAD10C76}" destId="{F079EADE-76FE-4411-A4A3-7D682C1A7E8A}" srcOrd="0" destOrd="0" presId="urn:microsoft.com/office/officeart/2009/3/layout/OpposingIdeas"/>
    <dgm:cxn modelId="{4C109EF8-5DCA-42D6-8DDB-D19409CB4D73}" type="presParOf" srcId="{F079EADE-76FE-4411-A4A3-7D682C1A7E8A}" destId="{162AE508-407C-4E45-8B95-445318180BBB}" srcOrd="0" destOrd="0" presId="urn:microsoft.com/office/officeart/2009/3/layout/OpposingIdeas"/>
    <dgm:cxn modelId="{56DD7BFB-D9D7-4238-AD4C-F5AC1870AC99}" type="presParOf" srcId="{F079EADE-76FE-4411-A4A3-7D682C1A7E8A}" destId="{E4F6B5D1-059A-470B-9D8B-F242E8C3D776}" srcOrd="1" destOrd="0" presId="urn:microsoft.com/office/officeart/2009/3/layout/OpposingIdeas"/>
    <dgm:cxn modelId="{9F2DDD98-0776-4675-858F-FFDADED488D5}" type="presParOf" srcId="{F079EADE-76FE-4411-A4A3-7D682C1A7E8A}" destId="{64B8F7BF-CFFB-4354-BE68-E7498B9FA1C6}" srcOrd="2" destOrd="0" presId="urn:microsoft.com/office/officeart/2009/3/layout/OpposingIdeas"/>
    <dgm:cxn modelId="{5350830A-DE0B-428F-AF8C-977CD43D7078}" type="presParOf" srcId="{F079EADE-76FE-4411-A4A3-7D682C1A7E8A}" destId="{1A95348B-4976-467D-9249-08C662DA94A8}" srcOrd="3" destOrd="0" presId="urn:microsoft.com/office/officeart/2009/3/layout/OpposingIdeas"/>
    <dgm:cxn modelId="{7FF0C11C-0ADA-4D16-A2ED-2EDBEEBBAD3D}" type="presParOf" srcId="{F079EADE-76FE-4411-A4A3-7D682C1A7E8A}" destId="{ECE95C63-10B1-4A87-9C5D-2518461FF4A1}" srcOrd="4" destOrd="0" presId="urn:microsoft.com/office/officeart/2009/3/layout/OpposingIdeas"/>
    <dgm:cxn modelId="{2A64A171-54B2-4342-B8F4-78ADF2EC39C5}" type="presParOf" srcId="{F079EADE-76FE-4411-A4A3-7D682C1A7E8A}" destId="{19ACE954-384C-42CE-912B-7C1E67F9E527}" srcOrd="5" destOrd="0" presId="urn:microsoft.com/office/officeart/2009/3/layout/OpposingIdeas"/>
    <dgm:cxn modelId="{5E893809-5C1E-4FE6-AB69-F65A4A2D01BB}" type="presParOf" srcId="{F079EADE-76FE-4411-A4A3-7D682C1A7E8A}" destId="{29E3CC9C-61C6-412C-A0C9-7851B4916DA4}" srcOrd="6" destOrd="0" presId="urn:microsoft.com/office/officeart/2009/3/layout/OpposingIdeas"/>
    <dgm:cxn modelId="{D0343398-5A6D-4D7D-ADB9-30910F30E774}" type="presParOf" srcId="{F079EADE-76FE-4411-A4A3-7D682C1A7E8A}" destId="{C4D71482-0D8E-47FA-BEED-EB1CD5BB8BE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320F3-AC3B-44A2-9499-41A2CAD10C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BA446-931A-433C-8DD4-A032A33A5108}">
      <dgm:prSet phldrT="[Text]"/>
      <dgm:spPr/>
      <dgm:t>
        <a:bodyPr/>
        <a:lstStyle/>
        <a:p>
          <a:r>
            <a:rPr lang="en-US" dirty="0" smtClean="0"/>
            <a:t>Localize investments and assets </a:t>
          </a:r>
          <a:endParaRPr lang="en-US" dirty="0"/>
        </a:p>
      </dgm:t>
    </dgm:pt>
    <dgm:pt modelId="{D083A30B-AE45-49DD-93B9-D27C83B48306}" type="parTrans" cxnId="{4B55C8EC-7568-49AB-9E9A-DD0D419D51FA}">
      <dgm:prSet/>
      <dgm:spPr/>
      <dgm:t>
        <a:bodyPr/>
        <a:lstStyle/>
        <a:p>
          <a:endParaRPr lang="en-US"/>
        </a:p>
      </dgm:t>
    </dgm:pt>
    <dgm:pt modelId="{EB025541-3D60-4095-8576-CD2DADC526E1}" type="sibTrans" cxnId="{4B55C8EC-7568-49AB-9E9A-DD0D419D51FA}">
      <dgm:prSet/>
      <dgm:spPr/>
      <dgm:t>
        <a:bodyPr/>
        <a:lstStyle/>
        <a:p>
          <a:endParaRPr lang="en-US"/>
        </a:p>
      </dgm:t>
    </dgm:pt>
    <dgm:pt modelId="{8AE39D5C-B5AB-443D-A8CB-606F0DC50A91}">
      <dgm:prSet phldrT="[Text]"/>
      <dgm:spPr/>
      <dgm:t>
        <a:bodyPr/>
        <a:lstStyle/>
        <a:p>
          <a:r>
            <a:rPr lang="en-US" dirty="0" smtClean="0"/>
            <a:t>Develop adequate solutions for the population </a:t>
          </a:r>
          <a:endParaRPr lang="en-US" dirty="0"/>
        </a:p>
      </dgm:t>
    </dgm:pt>
    <dgm:pt modelId="{F121D972-5070-460E-91ED-2A54417CADB5}" type="parTrans" cxnId="{51D84FB4-AD3A-4606-ABFA-A614D4056B88}">
      <dgm:prSet/>
      <dgm:spPr/>
      <dgm:t>
        <a:bodyPr/>
        <a:lstStyle/>
        <a:p>
          <a:endParaRPr lang="en-US"/>
        </a:p>
      </dgm:t>
    </dgm:pt>
    <dgm:pt modelId="{2C168628-FE8D-479A-95E2-B7EA6741CFA4}" type="sibTrans" cxnId="{51D84FB4-AD3A-4606-ABFA-A614D4056B88}">
      <dgm:prSet/>
      <dgm:spPr/>
      <dgm:t>
        <a:bodyPr/>
        <a:lstStyle/>
        <a:p>
          <a:endParaRPr lang="en-US"/>
        </a:p>
      </dgm:t>
    </dgm:pt>
    <dgm:pt modelId="{94EECCE6-EDAE-4F0B-B34F-8377E9B3DD9F}">
      <dgm:prSet phldrT="[Text]"/>
      <dgm:spPr/>
      <dgm:t>
        <a:bodyPr/>
        <a:lstStyle/>
        <a:p>
          <a:r>
            <a:rPr lang="en-US" dirty="0" smtClean="0"/>
            <a:t>Diversify the economy and revenues streams</a:t>
          </a:r>
        </a:p>
      </dgm:t>
    </dgm:pt>
    <dgm:pt modelId="{BB124A4C-8006-4CDF-A57D-00368D6F9233}" type="parTrans" cxnId="{D313F70A-2BD9-476C-BAB8-7EED5366948C}">
      <dgm:prSet/>
      <dgm:spPr/>
      <dgm:t>
        <a:bodyPr/>
        <a:lstStyle/>
        <a:p>
          <a:endParaRPr lang="en-US"/>
        </a:p>
      </dgm:t>
    </dgm:pt>
    <dgm:pt modelId="{DFAEAAE4-52BC-48B5-9472-A320653AC32C}" type="sibTrans" cxnId="{D313F70A-2BD9-476C-BAB8-7EED5366948C}">
      <dgm:prSet/>
      <dgm:spPr/>
      <dgm:t>
        <a:bodyPr/>
        <a:lstStyle/>
        <a:p>
          <a:endParaRPr lang="en-US"/>
        </a:p>
      </dgm:t>
    </dgm:pt>
    <dgm:pt modelId="{6D256022-84B4-402B-A87C-A3B463E5E7A4}">
      <dgm:prSet phldrT="[Text]"/>
      <dgm:spPr/>
      <dgm:t>
        <a:bodyPr/>
        <a:lstStyle/>
        <a:p>
          <a:r>
            <a:rPr lang="en-US" dirty="0" smtClean="0"/>
            <a:t>Align market with economic ambition </a:t>
          </a:r>
        </a:p>
      </dgm:t>
    </dgm:pt>
    <dgm:pt modelId="{EDC7281E-2257-4806-9B4E-988B40DCC32D}" type="parTrans" cxnId="{0BBAABFB-36ED-4126-81F2-406E5367AEFE}">
      <dgm:prSet/>
      <dgm:spPr/>
      <dgm:t>
        <a:bodyPr/>
        <a:lstStyle/>
        <a:p>
          <a:endParaRPr lang="en-US"/>
        </a:p>
      </dgm:t>
    </dgm:pt>
    <dgm:pt modelId="{09395C20-A384-4A04-8DFE-98D5BD6E1C68}" type="sibTrans" cxnId="{0BBAABFB-36ED-4126-81F2-406E5367AEFE}">
      <dgm:prSet/>
      <dgm:spPr/>
      <dgm:t>
        <a:bodyPr/>
        <a:lstStyle/>
        <a:p>
          <a:endParaRPr lang="en-US"/>
        </a:p>
      </dgm:t>
    </dgm:pt>
    <dgm:pt modelId="{3AD94C5D-F703-4D76-BCB1-B3DF6B3DA30D}">
      <dgm:prSet phldrT="[Text]"/>
      <dgm:spPr/>
      <dgm:t>
        <a:bodyPr/>
        <a:lstStyle/>
        <a:p>
          <a:r>
            <a:rPr lang="en-US" dirty="0" smtClean="0"/>
            <a:t>Empower other economic sectors  </a:t>
          </a:r>
        </a:p>
      </dgm:t>
    </dgm:pt>
    <dgm:pt modelId="{5EF5211D-5A98-4254-8D21-6C0961DE5BC7}" type="parTrans" cxnId="{A8EF8AFE-13B7-4EE4-B0D5-675AD061CEC2}">
      <dgm:prSet/>
      <dgm:spPr/>
      <dgm:t>
        <a:bodyPr/>
        <a:lstStyle/>
        <a:p>
          <a:endParaRPr lang="en-US"/>
        </a:p>
      </dgm:t>
    </dgm:pt>
    <dgm:pt modelId="{EAA1E6BD-C181-494A-9A4B-6A6040A1D42E}" type="sibTrans" cxnId="{A8EF8AFE-13B7-4EE4-B0D5-675AD061CEC2}">
      <dgm:prSet/>
      <dgm:spPr/>
      <dgm:t>
        <a:bodyPr/>
        <a:lstStyle/>
        <a:p>
          <a:endParaRPr lang="en-US"/>
        </a:p>
      </dgm:t>
    </dgm:pt>
    <dgm:pt modelId="{83E64A32-8D08-464B-B92B-359AD93848DA}" type="pres">
      <dgm:prSet presAssocID="{B9A320F3-AC3B-44A2-9499-41A2CAD10C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BF2319-4192-45B7-A577-6D855504D90F}" type="pres">
      <dgm:prSet presAssocID="{B9A320F3-AC3B-44A2-9499-41A2CAD10C76}" presName="Name1" presStyleCnt="0"/>
      <dgm:spPr/>
    </dgm:pt>
    <dgm:pt modelId="{55980684-384C-45F0-93C3-B4FF75241D47}" type="pres">
      <dgm:prSet presAssocID="{B9A320F3-AC3B-44A2-9499-41A2CAD10C76}" presName="cycle" presStyleCnt="0"/>
      <dgm:spPr/>
    </dgm:pt>
    <dgm:pt modelId="{7623FC99-24EA-4509-AF38-82B21AC6E6DD}" type="pres">
      <dgm:prSet presAssocID="{B9A320F3-AC3B-44A2-9499-41A2CAD10C76}" presName="srcNode" presStyleLbl="node1" presStyleIdx="0" presStyleCnt="5"/>
      <dgm:spPr/>
    </dgm:pt>
    <dgm:pt modelId="{9B923A9B-7306-42A9-A73A-EF2FAB135215}" type="pres">
      <dgm:prSet presAssocID="{B9A320F3-AC3B-44A2-9499-41A2CAD10C76}" presName="conn" presStyleLbl="parChTrans1D2" presStyleIdx="0" presStyleCnt="1"/>
      <dgm:spPr/>
      <dgm:t>
        <a:bodyPr/>
        <a:lstStyle/>
        <a:p>
          <a:endParaRPr lang="en-US"/>
        </a:p>
      </dgm:t>
    </dgm:pt>
    <dgm:pt modelId="{8C524BDC-2C95-431F-A61D-B55B7928156E}" type="pres">
      <dgm:prSet presAssocID="{B9A320F3-AC3B-44A2-9499-41A2CAD10C76}" presName="extraNode" presStyleLbl="node1" presStyleIdx="0" presStyleCnt="5"/>
      <dgm:spPr/>
    </dgm:pt>
    <dgm:pt modelId="{063B3737-5504-4F16-BD4B-6FF045981D1C}" type="pres">
      <dgm:prSet presAssocID="{B9A320F3-AC3B-44A2-9499-41A2CAD10C76}" presName="dstNode" presStyleLbl="node1" presStyleIdx="0" presStyleCnt="5"/>
      <dgm:spPr/>
    </dgm:pt>
    <dgm:pt modelId="{0586EC74-4162-49B8-8258-6778D84E2C6B}" type="pres">
      <dgm:prSet presAssocID="{465BA446-931A-433C-8DD4-A032A33A5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A7F17-F6C4-4CDA-B5B6-F8B9EF7DCC9B}" type="pres">
      <dgm:prSet presAssocID="{465BA446-931A-433C-8DD4-A032A33A5108}" presName="accent_1" presStyleCnt="0"/>
      <dgm:spPr/>
    </dgm:pt>
    <dgm:pt modelId="{AF8695E2-5242-4093-942F-B5F9226890BE}" type="pres">
      <dgm:prSet presAssocID="{465BA446-931A-433C-8DD4-A032A33A5108}" presName="accentRepeatNode" presStyleLbl="solidFgAcc1" presStyleIdx="0" presStyleCnt="5"/>
      <dgm:spPr/>
    </dgm:pt>
    <dgm:pt modelId="{F6F9410D-C91D-4971-8643-B83921F2ED06}" type="pres">
      <dgm:prSet presAssocID="{8AE39D5C-B5AB-443D-A8CB-606F0DC50A9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2F8D-C22E-4DEA-8861-BCDF6076554C}" type="pres">
      <dgm:prSet presAssocID="{8AE39D5C-B5AB-443D-A8CB-606F0DC50A91}" presName="accent_2" presStyleCnt="0"/>
      <dgm:spPr/>
    </dgm:pt>
    <dgm:pt modelId="{D851D26F-76E5-4549-947D-700F64C20C9C}" type="pres">
      <dgm:prSet presAssocID="{8AE39D5C-B5AB-443D-A8CB-606F0DC50A91}" presName="accentRepeatNode" presStyleLbl="solidFgAcc1" presStyleIdx="1" presStyleCnt="5"/>
      <dgm:spPr/>
    </dgm:pt>
    <dgm:pt modelId="{5819F7C0-B6DF-422C-A4C9-157D86031C8F}" type="pres">
      <dgm:prSet presAssocID="{94EECCE6-EDAE-4F0B-B34F-8377E9B3DD9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5DB7-89C8-46D0-BBCB-3EAEB429CE39}" type="pres">
      <dgm:prSet presAssocID="{94EECCE6-EDAE-4F0B-B34F-8377E9B3DD9F}" presName="accent_3" presStyleCnt="0"/>
      <dgm:spPr/>
    </dgm:pt>
    <dgm:pt modelId="{45FF8A6B-5EE3-45DB-835E-5C7F516E0BF4}" type="pres">
      <dgm:prSet presAssocID="{94EECCE6-EDAE-4F0B-B34F-8377E9B3DD9F}" presName="accentRepeatNode" presStyleLbl="solidFgAcc1" presStyleIdx="2" presStyleCnt="5"/>
      <dgm:spPr/>
    </dgm:pt>
    <dgm:pt modelId="{E8306738-7DFA-4490-A1BA-8ECDD2930227}" type="pres">
      <dgm:prSet presAssocID="{6D256022-84B4-402B-A87C-A3B463E5E7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E837D-48EF-46D5-A6A9-081DED3E8FBF}" type="pres">
      <dgm:prSet presAssocID="{6D256022-84B4-402B-A87C-A3B463E5E7A4}" presName="accent_4" presStyleCnt="0"/>
      <dgm:spPr/>
    </dgm:pt>
    <dgm:pt modelId="{8B8DA9FB-EB43-4AE1-89F8-06C748E91DA8}" type="pres">
      <dgm:prSet presAssocID="{6D256022-84B4-402B-A87C-A3B463E5E7A4}" presName="accentRepeatNode" presStyleLbl="solidFgAcc1" presStyleIdx="3" presStyleCnt="5"/>
      <dgm:spPr/>
    </dgm:pt>
    <dgm:pt modelId="{D1F079D3-9AD5-48B5-9CCC-CF58CF84C56B}" type="pres">
      <dgm:prSet presAssocID="{3AD94C5D-F703-4D76-BCB1-B3DF6B3DA3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F2500-005B-4C05-BCC0-6035AFD3F6DC}" type="pres">
      <dgm:prSet presAssocID="{3AD94C5D-F703-4D76-BCB1-B3DF6B3DA30D}" presName="accent_5" presStyleCnt="0"/>
      <dgm:spPr/>
    </dgm:pt>
    <dgm:pt modelId="{B9EE2ADD-6A4C-47B8-A9AA-39397C4B5614}" type="pres">
      <dgm:prSet presAssocID="{3AD94C5D-F703-4D76-BCB1-B3DF6B3DA30D}" presName="accentRepeatNode" presStyleLbl="solidFgAcc1" presStyleIdx="4" presStyleCnt="5"/>
      <dgm:spPr/>
    </dgm:pt>
  </dgm:ptLst>
  <dgm:cxnLst>
    <dgm:cxn modelId="{D313F70A-2BD9-476C-BAB8-7EED5366948C}" srcId="{B9A320F3-AC3B-44A2-9499-41A2CAD10C76}" destId="{94EECCE6-EDAE-4F0B-B34F-8377E9B3DD9F}" srcOrd="2" destOrd="0" parTransId="{BB124A4C-8006-4CDF-A57D-00368D6F9233}" sibTransId="{DFAEAAE4-52BC-48B5-9472-A320653AC32C}"/>
    <dgm:cxn modelId="{C6418C9E-327C-41A9-94C4-06C35A6CB581}" type="presOf" srcId="{8AE39D5C-B5AB-443D-A8CB-606F0DC50A91}" destId="{F6F9410D-C91D-4971-8643-B83921F2ED06}" srcOrd="0" destOrd="0" presId="urn:microsoft.com/office/officeart/2008/layout/VerticalCurvedList"/>
    <dgm:cxn modelId="{7CF3318F-DF3F-4194-8428-377F095A3B97}" type="presOf" srcId="{465BA446-931A-433C-8DD4-A032A33A5108}" destId="{0586EC74-4162-49B8-8258-6778D84E2C6B}" srcOrd="0" destOrd="0" presId="urn:microsoft.com/office/officeart/2008/layout/VerticalCurvedList"/>
    <dgm:cxn modelId="{956B8E0B-CDC1-4858-B716-17811C8A087D}" type="presOf" srcId="{3AD94C5D-F703-4D76-BCB1-B3DF6B3DA30D}" destId="{D1F079D3-9AD5-48B5-9CCC-CF58CF84C56B}" srcOrd="0" destOrd="0" presId="urn:microsoft.com/office/officeart/2008/layout/VerticalCurvedList"/>
    <dgm:cxn modelId="{8923BEBB-7305-4F3B-BD50-E988326C9229}" type="presOf" srcId="{6D256022-84B4-402B-A87C-A3B463E5E7A4}" destId="{E8306738-7DFA-4490-A1BA-8ECDD2930227}" srcOrd="0" destOrd="0" presId="urn:microsoft.com/office/officeart/2008/layout/VerticalCurvedList"/>
    <dgm:cxn modelId="{A491EB82-556C-43C2-8A0F-6325EC47FF3B}" type="presOf" srcId="{94EECCE6-EDAE-4F0B-B34F-8377E9B3DD9F}" destId="{5819F7C0-B6DF-422C-A4C9-157D86031C8F}" srcOrd="0" destOrd="0" presId="urn:microsoft.com/office/officeart/2008/layout/VerticalCurvedList"/>
    <dgm:cxn modelId="{0BBAABFB-36ED-4126-81F2-406E5367AEFE}" srcId="{B9A320F3-AC3B-44A2-9499-41A2CAD10C76}" destId="{6D256022-84B4-402B-A87C-A3B463E5E7A4}" srcOrd="3" destOrd="0" parTransId="{EDC7281E-2257-4806-9B4E-988B40DCC32D}" sibTransId="{09395C20-A384-4A04-8DFE-98D5BD6E1C68}"/>
    <dgm:cxn modelId="{E3B41269-9510-4946-8A8C-CBC6C944703E}" type="presOf" srcId="{EB025541-3D60-4095-8576-CD2DADC526E1}" destId="{9B923A9B-7306-42A9-A73A-EF2FAB135215}" srcOrd="0" destOrd="0" presId="urn:microsoft.com/office/officeart/2008/layout/VerticalCurvedList"/>
    <dgm:cxn modelId="{CA7EB085-4AF5-4DA3-A575-C4747CEC203C}" type="presOf" srcId="{B9A320F3-AC3B-44A2-9499-41A2CAD10C76}" destId="{83E64A32-8D08-464B-B92B-359AD93848DA}" srcOrd="0" destOrd="0" presId="urn:microsoft.com/office/officeart/2008/layout/VerticalCurvedList"/>
    <dgm:cxn modelId="{4B55C8EC-7568-49AB-9E9A-DD0D419D51FA}" srcId="{B9A320F3-AC3B-44A2-9499-41A2CAD10C76}" destId="{465BA446-931A-433C-8DD4-A032A33A5108}" srcOrd="0" destOrd="0" parTransId="{D083A30B-AE45-49DD-93B9-D27C83B48306}" sibTransId="{EB025541-3D60-4095-8576-CD2DADC526E1}"/>
    <dgm:cxn modelId="{A8EF8AFE-13B7-4EE4-B0D5-675AD061CEC2}" srcId="{B9A320F3-AC3B-44A2-9499-41A2CAD10C76}" destId="{3AD94C5D-F703-4D76-BCB1-B3DF6B3DA30D}" srcOrd="4" destOrd="0" parTransId="{5EF5211D-5A98-4254-8D21-6C0961DE5BC7}" sibTransId="{EAA1E6BD-C181-494A-9A4B-6A6040A1D42E}"/>
    <dgm:cxn modelId="{51D84FB4-AD3A-4606-ABFA-A614D4056B88}" srcId="{B9A320F3-AC3B-44A2-9499-41A2CAD10C76}" destId="{8AE39D5C-B5AB-443D-A8CB-606F0DC50A91}" srcOrd="1" destOrd="0" parTransId="{F121D972-5070-460E-91ED-2A54417CADB5}" sibTransId="{2C168628-FE8D-479A-95E2-B7EA6741CFA4}"/>
    <dgm:cxn modelId="{682E81CE-F747-422D-ABFE-C0D4B54A90D9}" type="presParOf" srcId="{83E64A32-8D08-464B-B92B-359AD93848DA}" destId="{13BF2319-4192-45B7-A577-6D855504D90F}" srcOrd="0" destOrd="0" presId="urn:microsoft.com/office/officeart/2008/layout/VerticalCurvedList"/>
    <dgm:cxn modelId="{5F1D4F0F-42A6-4B56-9BE4-7ED31B8F91F1}" type="presParOf" srcId="{13BF2319-4192-45B7-A577-6D855504D90F}" destId="{55980684-384C-45F0-93C3-B4FF75241D47}" srcOrd="0" destOrd="0" presId="urn:microsoft.com/office/officeart/2008/layout/VerticalCurvedList"/>
    <dgm:cxn modelId="{EF91E353-671A-43EC-908A-9FC336826151}" type="presParOf" srcId="{55980684-384C-45F0-93C3-B4FF75241D47}" destId="{7623FC99-24EA-4509-AF38-82B21AC6E6DD}" srcOrd="0" destOrd="0" presId="urn:microsoft.com/office/officeart/2008/layout/VerticalCurvedList"/>
    <dgm:cxn modelId="{7AFED57D-00CD-4696-9571-ECFDB63A799C}" type="presParOf" srcId="{55980684-384C-45F0-93C3-B4FF75241D47}" destId="{9B923A9B-7306-42A9-A73A-EF2FAB135215}" srcOrd="1" destOrd="0" presId="urn:microsoft.com/office/officeart/2008/layout/VerticalCurvedList"/>
    <dgm:cxn modelId="{122A12E7-9195-48F9-9307-5126253B16F3}" type="presParOf" srcId="{55980684-384C-45F0-93C3-B4FF75241D47}" destId="{8C524BDC-2C95-431F-A61D-B55B7928156E}" srcOrd="2" destOrd="0" presId="urn:microsoft.com/office/officeart/2008/layout/VerticalCurvedList"/>
    <dgm:cxn modelId="{CA0EDD03-0080-4DF0-B1C4-8484B8826652}" type="presParOf" srcId="{55980684-384C-45F0-93C3-B4FF75241D47}" destId="{063B3737-5504-4F16-BD4B-6FF045981D1C}" srcOrd="3" destOrd="0" presId="urn:microsoft.com/office/officeart/2008/layout/VerticalCurvedList"/>
    <dgm:cxn modelId="{E3FDE516-D706-4269-AF17-7CD468C73701}" type="presParOf" srcId="{13BF2319-4192-45B7-A577-6D855504D90F}" destId="{0586EC74-4162-49B8-8258-6778D84E2C6B}" srcOrd="1" destOrd="0" presId="urn:microsoft.com/office/officeart/2008/layout/VerticalCurvedList"/>
    <dgm:cxn modelId="{5B1F4237-D835-4DAF-B4F2-B72B406B22AF}" type="presParOf" srcId="{13BF2319-4192-45B7-A577-6D855504D90F}" destId="{33BA7F17-F6C4-4CDA-B5B6-F8B9EF7DCC9B}" srcOrd="2" destOrd="0" presId="urn:microsoft.com/office/officeart/2008/layout/VerticalCurvedList"/>
    <dgm:cxn modelId="{17BAD695-9251-4713-8599-A72C9759073A}" type="presParOf" srcId="{33BA7F17-F6C4-4CDA-B5B6-F8B9EF7DCC9B}" destId="{AF8695E2-5242-4093-942F-B5F9226890BE}" srcOrd="0" destOrd="0" presId="urn:microsoft.com/office/officeart/2008/layout/VerticalCurvedList"/>
    <dgm:cxn modelId="{A50785C6-DB16-45D0-BB4D-96EB7D079DD0}" type="presParOf" srcId="{13BF2319-4192-45B7-A577-6D855504D90F}" destId="{F6F9410D-C91D-4971-8643-B83921F2ED06}" srcOrd="3" destOrd="0" presId="urn:microsoft.com/office/officeart/2008/layout/VerticalCurvedList"/>
    <dgm:cxn modelId="{1F276FDC-AF7D-4A66-BC30-E0EFBED707C2}" type="presParOf" srcId="{13BF2319-4192-45B7-A577-6D855504D90F}" destId="{CABC2F8D-C22E-4DEA-8861-BCDF6076554C}" srcOrd="4" destOrd="0" presId="urn:microsoft.com/office/officeart/2008/layout/VerticalCurvedList"/>
    <dgm:cxn modelId="{08189CC1-A5B0-4176-8428-CAABD5A7A401}" type="presParOf" srcId="{CABC2F8D-C22E-4DEA-8861-BCDF6076554C}" destId="{D851D26F-76E5-4549-947D-700F64C20C9C}" srcOrd="0" destOrd="0" presId="urn:microsoft.com/office/officeart/2008/layout/VerticalCurvedList"/>
    <dgm:cxn modelId="{9E8E642D-587B-417B-8353-42ADF5B606CB}" type="presParOf" srcId="{13BF2319-4192-45B7-A577-6D855504D90F}" destId="{5819F7C0-B6DF-422C-A4C9-157D86031C8F}" srcOrd="5" destOrd="0" presId="urn:microsoft.com/office/officeart/2008/layout/VerticalCurvedList"/>
    <dgm:cxn modelId="{CAF4822F-9783-4264-B366-AA4AE1037CB8}" type="presParOf" srcId="{13BF2319-4192-45B7-A577-6D855504D90F}" destId="{1A515DB7-89C8-46D0-BBCB-3EAEB429CE39}" srcOrd="6" destOrd="0" presId="urn:microsoft.com/office/officeart/2008/layout/VerticalCurvedList"/>
    <dgm:cxn modelId="{F3D3A39F-266D-4544-B229-33ACD2AA74A9}" type="presParOf" srcId="{1A515DB7-89C8-46D0-BBCB-3EAEB429CE39}" destId="{45FF8A6B-5EE3-45DB-835E-5C7F516E0BF4}" srcOrd="0" destOrd="0" presId="urn:microsoft.com/office/officeart/2008/layout/VerticalCurvedList"/>
    <dgm:cxn modelId="{01A43A6B-018D-47AC-86A7-7A291D1661EA}" type="presParOf" srcId="{13BF2319-4192-45B7-A577-6D855504D90F}" destId="{E8306738-7DFA-4490-A1BA-8ECDD2930227}" srcOrd="7" destOrd="0" presId="urn:microsoft.com/office/officeart/2008/layout/VerticalCurvedList"/>
    <dgm:cxn modelId="{57864305-14EC-4EBB-AC53-642FCFD51B90}" type="presParOf" srcId="{13BF2319-4192-45B7-A577-6D855504D90F}" destId="{873E837D-48EF-46D5-A6A9-081DED3E8FBF}" srcOrd="8" destOrd="0" presId="urn:microsoft.com/office/officeart/2008/layout/VerticalCurvedList"/>
    <dgm:cxn modelId="{FF633A1E-4E63-4D61-A502-53840524ABC3}" type="presParOf" srcId="{873E837D-48EF-46D5-A6A9-081DED3E8FBF}" destId="{8B8DA9FB-EB43-4AE1-89F8-06C748E91DA8}" srcOrd="0" destOrd="0" presId="urn:microsoft.com/office/officeart/2008/layout/VerticalCurvedList"/>
    <dgm:cxn modelId="{14A1E9E7-E2FC-4AFF-A830-3C603394730B}" type="presParOf" srcId="{13BF2319-4192-45B7-A577-6D855504D90F}" destId="{D1F079D3-9AD5-48B5-9CCC-CF58CF84C56B}" srcOrd="9" destOrd="0" presId="urn:microsoft.com/office/officeart/2008/layout/VerticalCurvedList"/>
    <dgm:cxn modelId="{E03FC7DF-B74C-464E-B29C-C8064B4323DE}" type="presParOf" srcId="{13BF2319-4192-45B7-A577-6D855504D90F}" destId="{238F2500-005B-4C05-BCC0-6035AFD3F6DC}" srcOrd="10" destOrd="0" presId="urn:microsoft.com/office/officeart/2008/layout/VerticalCurvedList"/>
    <dgm:cxn modelId="{85DC8F76-B5BF-4EDB-828D-E101AF1F493E}" type="presParOf" srcId="{238F2500-005B-4C05-BCC0-6035AFD3F6DC}" destId="{B9EE2ADD-6A4C-47B8-A9AA-39397C4B56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CBD3A-A3EB-45B3-AEF9-CBDE10CDD47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EB25C-E54C-4792-AF46-82096745E7E3}">
      <dgm:prSet phldrT="[Text]"/>
      <dgm:spPr/>
      <dgm:t>
        <a:bodyPr/>
        <a:lstStyle/>
        <a:p>
          <a:r>
            <a:rPr lang="en-US" dirty="0" smtClean="0"/>
            <a:t>Group life</a:t>
          </a:r>
          <a:endParaRPr lang="en-US" dirty="0"/>
        </a:p>
      </dgm:t>
    </dgm:pt>
    <dgm:pt modelId="{213B8C6C-1D4C-4B91-994A-45407229A81E}" type="parTrans" cxnId="{1D7E4815-DF62-483D-9AF3-130ED19CE3E7}">
      <dgm:prSet/>
      <dgm:spPr/>
      <dgm:t>
        <a:bodyPr/>
        <a:lstStyle/>
        <a:p>
          <a:endParaRPr lang="en-US"/>
        </a:p>
      </dgm:t>
    </dgm:pt>
    <dgm:pt modelId="{FDF85271-8D9A-4B0B-A7CF-5BFE7D4C67E4}" type="sibTrans" cxnId="{1D7E4815-DF62-483D-9AF3-130ED19CE3E7}">
      <dgm:prSet/>
      <dgm:spPr/>
      <dgm:t>
        <a:bodyPr/>
        <a:lstStyle/>
        <a:p>
          <a:endParaRPr lang="en-US"/>
        </a:p>
      </dgm:t>
    </dgm:pt>
    <dgm:pt modelId="{7F21BAF9-98AF-4447-9B3F-4F6507E061A9}">
      <dgm:prSet phldrT="[Text]"/>
      <dgm:spPr/>
      <dgm:t>
        <a:bodyPr/>
        <a:lstStyle/>
        <a:p>
          <a:r>
            <a:rPr lang="en-US" dirty="0" smtClean="0"/>
            <a:t>Pension</a:t>
          </a:r>
          <a:endParaRPr lang="en-US" dirty="0"/>
        </a:p>
      </dgm:t>
    </dgm:pt>
    <dgm:pt modelId="{F98D3AFC-50ED-4B38-80A0-87E0638D9603}" type="parTrans" cxnId="{6E67DDB5-F96A-4E49-8CC9-5C14ED112CA6}">
      <dgm:prSet/>
      <dgm:spPr/>
      <dgm:t>
        <a:bodyPr/>
        <a:lstStyle/>
        <a:p>
          <a:endParaRPr lang="en-US"/>
        </a:p>
      </dgm:t>
    </dgm:pt>
    <dgm:pt modelId="{F719AFAA-092F-4B70-AF42-9B3CA51BCA67}" type="sibTrans" cxnId="{6E67DDB5-F96A-4E49-8CC9-5C14ED112CA6}">
      <dgm:prSet/>
      <dgm:spPr/>
      <dgm:t>
        <a:bodyPr/>
        <a:lstStyle/>
        <a:p>
          <a:endParaRPr lang="en-US"/>
        </a:p>
      </dgm:t>
    </dgm:pt>
    <dgm:pt modelId="{F45F7ED7-8FCA-4F69-A379-B197EEB1D4AD}">
      <dgm:prSet phldrT="[Text]"/>
      <dgm:spPr/>
      <dgm:t>
        <a:bodyPr/>
        <a:lstStyle/>
        <a:p>
          <a:r>
            <a:rPr lang="en-US" dirty="0" smtClean="0"/>
            <a:t>Individual protection</a:t>
          </a:r>
          <a:endParaRPr lang="en-US" dirty="0"/>
        </a:p>
      </dgm:t>
    </dgm:pt>
    <dgm:pt modelId="{CFEC5B86-7AEB-4F8C-854B-96B5488F2622}" type="parTrans" cxnId="{036982B1-5993-4A9A-A6C5-78BA036CE46A}">
      <dgm:prSet/>
      <dgm:spPr/>
      <dgm:t>
        <a:bodyPr/>
        <a:lstStyle/>
        <a:p>
          <a:endParaRPr lang="en-US"/>
        </a:p>
      </dgm:t>
    </dgm:pt>
    <dgm:pt modelId="{CB6B0697-BCA4-482B-8647-3A0136810AF8}" type="sibTrans" cxnId="{036982B1-5993-4A9A-A6C5-78BA036CE46A}">
      <dgm:prSet/>
      <dgm:spPr/>
      <dgm:t>
        <a:bodyPr/>
        <a:lstStyle/>
        <a:p>
          <a:endParaRPr lang="en-US"/>
        </a:p>
      </dgm:t>
    </dgm:pt>
    <dgm:pt modelId="{973AF3F3-B11C-4222-A286-2C1FE9C55C93}">
      <dgm:prSet phldrT="[Text]"/>
      <dgm:spPr/>
      <dgm:t>
        <a:bodyPr/>
        <a:lstStyle/>
        <a:p>
          <a:r>
            <a:rPr lang="en-US" dirty="0" smtClean="0"/>
            <a:t>Savings</a:t>
          </a:r>
          <a:endParaRPr lang="en-US" dirty="0"/>
        </a:p>
      </dgm:t>
    </dgm:pt>
    <dgm:pt modelId="{2F67161C-C5BB-4BD7-8602-3F5DAE62F5EB}" type="parTrans" cxnId="{3B3E97E4-D4EF-498B-AA3F-590DFF8F8A31}">
      <dgm:prSet/>
      <dgm:spPr/>
      <dgm:t>
        <a:bodyPr/>
        <a:lstStyle/>
        <a:p>
          <a:endParaRPr lang="en-US"/>
        </a:p>
      </dgm:t>
    </dgm:pt>
    <dgm:pt modelId="{A5938C1D-9302-4D1C-951F-0890F9336BC7}" type="sibTrans" cxnId="{3B3E97E4-D4EF-498B-AA3F-590DFF8F8A31}">
      <dgm:prSet/>
      <dgm:spPr/>
      <dgm:t>
        <a:bodyPr/>
        <a:lstStyle/>
        <a:p>
          <a:endParaRPr lang="en-US"/>
        </a:p>
      </dgm:t>
    </dgm:pt>
    <dgm:pt modelId="{7885A702-EAAA-4D43-874C-FA440093362E}">
      <dgm:prSet phldrT="[Text]"/>
      <dgm:spPr/>
      <dgm:t>
        <a:bodyPr/>
        <a:lstStyle/>
        <a:p>
          <a:r>
            <a:rPr lang="en-US" dirty="0" smtClean="0"/>
            <a:t>Life insurance</a:t>
          </a:r>
          <a:endParaRPr lang="en-US" dirty="0"/>
        </a:p>
      </dgm:t>
    </dgm:pt>
    <dgm:pt modelId="{79540A57-74D3-42D0-9DAB-F488EF63B6FD}" type="sibTrans" cxnId="{47D06636-0E24-4EDC-9A95-40673137D2E1}">
      <dgm:prSet/>
      <dgm:spPr/>
      <dgm:t>
        <a:bodyPr/>
        <a:lstStyle/>
        <a:p>
          <a:endParaRPr lang="en-US"/>
        </a:p>
      </dgm:t>
    </dgm:pt>
    <dgm:pt modelId="{7BB3E60B-8C11-43A8-8FBC-733C6EB390FE}" type="parTrans" cxnId="{47D06636-0E24-4EDC-9A95-40673137D2E1}">
      <dgm:prSet/>
      <dgm:spPr/>
      <dgm:t>
        <a:bodyPr/>
        <a:lstStyle/>
        <a:p>
          <a:endParaRPr lang="en-US"/>
        </a:p>
      </dgm:t>
    </dgm:pt>
    <dgm:pt modelId="{21E2B326-93D6-4158-A7B7-9AAC46FCFDC9}" type="pres">
      <dgm:prSet presAssocID="{44ECBD3A-A3EB-45B3-AEF9-CBDE10CDD4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F0E19-758D-495A-BC46-67773211B85A}" type="pres">
      <dgm:prSet presAssocID="{44ECBD3A-A3EB-45B3-AEF9-CBDE10CDD47D}" presName="matrix" presStyleCnt="0"/>
      <dgm:spPr/>
    </dgm:pt>
    <dgm:pt modelId="{DEBEE8A2-3885-437E-8037-7E787ECE3D08}" type="pres">
      <dgm:prSet presAssocID="{44ECBD3A-A3EB-45B3-AEF9-CBDE10CDD47D}" presName="tile1" presStyleLbl="node1" presStyleIdx="0" presStyleCnt="4"/>
      <dgm:spPr/>
      <dgm:t>
        <a:bodyPr/>
        <a:lstStyle/>
        <a:p>
          <a:endParaRPr lang="en-US"/>
        </a:p>
      </dgm:t>
    </dgm:pt>
    <dgm:pt modelId="{36707C69-039D-4A61-8041-FABD3EA00F94}" type="pres">
      <dgm:prSet presAssocID="{44ECBD3A-A3EB-45B3-AEF9-CBDE10CDD4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BADFA-DDFA-4558-B73D-099AEDD65F76}" type="pres">
      <dgm:prSet presAssocID="{44ECBD3A-A3EB-45B3-AEF9-CBDE10CDD47D}" presName="tile2" presStyleLbl="node1" presStyleIdx="1" presStyleCnt="4"/>
      <dgm:spPr/>
      <dgm:t>
        <a:bodyPr/>
        <a:lstStyle/>
        <a:p>
          <a:endParaRPr lang="en-US"/>
        </a:p>
      </dgm:t>
    </dgm:pt>
    <dgm:pt modelId="{8256B172-970D-474E-93D5-58BDCE2DD8BF}" type="pres">
      <dgm:prSet presAssocID="{44ECBD3A-A3EB-45B3-AEF9-CBDE10CDD4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BC3FB-148E-477E-9529-07E3436B6C25}" type="pres">
      <dgm:prSet presAssocID="{44ECBD3A-A3EB-45B3-AEF9-CBDE10CDD47D}" presName="tile3" presStyleLbl="node1" presStyleIdx="2" presStyleCnt="4"/>
      <dgm:spPr/>
      <dgm:t>
        <a:bodyPr/>
        <a:lstStyle/>
        <a:p>
          <a:endParaRPr lang="en-US"/>
        </a:p>
      </dgm:t>
    </dgm:pt>
    <dgm:pt modelId="{C1731A5A-6B31-4829-9892-C796FF9E9D8E}" type="pres">
      <dgm:prSet presAssocID="{44ECBD3A-A3EB-45B3-AEF9-CBDE10CDD4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4E4A1-3713-4D8A-972B-EFE1656AF4B6}" type="pres">
      <dgm:prSet presAssocID="{44ECBD3A-A3EB-45B3-AEF9-CBDE10CDD47D}" presName="tile4" presStyleLbl="node1" presStyleIdx="3" presStyleCnt="4" custLinFactNeighborY="12817"/>
      <dgm:spPr/>
      <dgm:t>
        <a:bodyPr/>
        <a:lstStyle/>
        <a:p>
          <a:endParaRPr lang="en-US"/>
        </a:p>
      </dgm:t>
    </dgm:pt>
    <dgm:pt modelId="{CBA73AE8-25F6-4017-9A7C-8D2A56E4515C}" type="pres">
      <dgm:prSet presAssocID="{44ECBD3A-A3EB-45B3-AEF9-CBDE10CDD4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259FC-0477-49C3-8D89-F95D2B61F9D1}" type="pres">
      <dgm:prSet presAssocID="{44ECBD3A-A3EB-45B3-AEF9-CBDE10CDD47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06636-0E24-4EDC-9A95-40673137D2E1}" srcId="{44ECBD3A-A3EB-45B3-AEF9-CBDE10CDD47D}" destId="{7885A702-EAAA-4D43-874C-FA440093362E}" srcOrd="0" destOrd="0" parTransId="{7BB3E60B-8C11-43A8-8FBC-733C6EB390FE}" sibTransId="{79540A57-74D3-42D0-9DAB-F488EF63B6FD}"/>
    <dgm:cxn modelId="{E8B56EAB-C3D5-40C3-8D1C-A8F7EFAF631B}" type="presOf" srcId="{F35EB25C-E54C-4792-AF46-82096745E7E3}" destId="{36707C69-039D-4A61-8041-FABD3EA00F94}" srcOrd="1" destOrd="0" presId="urn:microsoft.com/office/officeart/2005/8/layout/matrix1"/>
    <dgm:cxn modelId="{F03FA924-1B6E-4235-812E-C82E26E43BB8}" type="presOf" srcId="{F45F7ED7-8FCA-4F69-A379-B197EEB1D4AD}" destId="{C1731A5A-6B31-4829-9892-C796FF9E9D8E}" srcOrd="1" destOrd="0" presId="urn:microsoft.com/office/officeart/2005/8/layout/matrix1"/>
    <dgm:cxn modelId="{9D09FAE9-E233-4647-BFC9-49082B3172DE}" type="presOf" srcId="{7F21BAF9-98AF-4447-9B3F-4F6507E061A9}" destId="{479BADFA-DDFA-4558-B73D-099AEDD65F76}" srcOrd="0" destOrd="0" presId="urn:microsoft.com/office/officeart/2005/8/layout/matrix1"/>
    <dgm:cxn modelId="{6E67DDB5-F96A-4E49-8CC9-5C14ED112CA6}" srcId="{7885A702-EAAA-4D43-874C-FA440093362E}" destId="{7F21BAF9-98AF-4447-9B3F-4F6507E061A9}" srcOrd="1" destOrd="0" parTransId="{F98D3AFC-50ED-4B38-80A0-87E0638D9603}" sibTransId="{F719AFAA-092F-4B70-AF42-9B3CA51BCA67}"/>
    <dgm:cxn modelId="{D782D4CD-AD19-49D4-BE69-1FF3C5B5E2C9}" type="presOf" srcId="{7F21BAF9-98AF-4447-9B3F-4F6507E061A9}" destId="{8256B172-970D-474E-93D5-58BDCE2DD8BF}" srcOrd="1" destOrd="0" presId="urn:microsoft.com/office/officeart/2005/8/layout/matrix1"/>
    <dgm:cxn modelId="{FAB2FE39-60E2-4450-9C49-A67CD15E2E44}" type="presOf" srcId="{F35EB25C-E54C-4792-AF46-82096745E7E3}" destId="{DEBEE8A2-3885-437E-8037-7E787ECE3D08}" srcOrd="0" destOrd="0" presId="urn:microsoft.com/office/officeart/2005/8/layout/matrix1"/>
    <dgm:cxn modelId="{CAE28CA7-DEAC-4012-9B49-A76A7BB4244C}" type="presOf" srcId="{F45F7ED7-8FCA-4F69-A379-B197EEB1D4AD}" destId="{82FBC3FB-148E-477E-9529-07E3436B6C25}" srcOrd="0" destOrd="0" presId="urn:microsoft.com/office/officeart/2005/8/layout/matrix1"/>
    <dgm:cxn modelId="{036982B1-5993-4A9A-A6C5-78BA036CE46A}" srcId="{7885A702-EAAA-4D43-874C-FA440093362E}" destId="{F45F7ED7-8FCA-4F69-A379-B197EEB1D4AD}" srcOrd="2" destOrd="0" parTransId="{CFEC5B86-7AEB-4F8C-854B-96B5488F2622}" sibTransId="{CB6B0697-BCA4-482B-8647-3A0136810AF8}"/>
    <dgm:cxn modelId="{AD591A25-7197-445C-B924-3308689BFAB9}" type="presOf" srcId="{973AF3F3-B11C-4222-A286-2C1FE9C55C93}" destId="{CBA73AE8-25F6-4017-9A7C-8D2A56E4515C}" srcOrd="1" destOrd="0" presId="urn:microsoft.com/office/officeart/2005/8/layout/matrix1"/>
    <dgm:cxn modelId="{E4F03E55-72B7-44EB-8BD8-BAB2E7B8C987}" type="presOf" srcId="{44ECBD3A-A3EB-45B3-AEF9-CBDE10CDD47D}" destId="{21E2B326-93D6-4158-A7B7-9AAC46FCFDC9}" srcOrd="0" destOrd="0" presId="urn:microsoft.com/office/officeart/2005/8/layout/matrix1"/>
    <dgm:cxn modelId="{1D7E4815-DF62-483D-9AF3-130ED19CE3E7}" srcId="{7885A702-EAAA-4D43-874C-FA440093362E}" destId="{F35EB25C-E54C-4792-AF46-82096745E7E3}" srcOrd="0" destOrd="0" parTransId="{213B8C6C-1D4C-4B91-994A-45407229A81E}" sibTransId="{FDF85271-8D9A-4B0B-A7CF-5BFE7D4C67E4}"/>
    <dgm:cxn modelId="{B7953544-63D9-4DBA-9E59-14D6680BB40E}" type="presOf" srcId="{973AF3F3-B11C-4222-A286-2C1FE9C55C93}" destId="{3364E4A1-3713-4D8A-972B-EFE1656AF4B6}" srcOrd="0" destOrd="0" presId="urn:microsoft.com/office/officeart/2005/8/layout/matrix1"/>
    <dgm:cxn modelId="{3B3E97E4-D4EF-498B-AA3F-590DFF8F8A31}" srcId="{7885A702-EAAA-4D43-874C-FA440093362E}" destId="{973AF3F3-B11C-4222-A286-2C1FE9C55C93}" srcOrd="3" destOrd="0" parTransId="{2F67161C-C5BB-4BD7-8602-3F5DAE62F5EB}" sibTransId="{A5938C1D-9302-4D1C-951F-0890F9336BC7}"/>
    <dgm:cxn modelId="{677E4A5A-4919-4AD1-9A74-217DBE08F533}" type="presOf" srcId="{7885A702-EAAA-4D43-874C-FA440093362E}" destId="{5D0259FC-0477-49C3-8D89-F95D2B61F9D1}" srcOrd="0" destOrd="0" presId="urn:microsoft.com/office/officeart/2005/8/layout/matrix1"/>
    <dgm:cxn modelId="{A20A34D4-E10A-4195-89E6-B7064F976264}" type="presParOf" srcId="{21E2B326-93D6-4158-A7B7-9AAC46FCFDC9}" destId="{FE8F0E19-758D-495A-BC46-67773211B85A}" srcOrd="0" destOrd="0" presId="urn:microsoft.com/office/officeart/2005/8/layout/matrix1"/>
    <dgm:cxn modelId="{9C08F6E7-642E-4977-99F7-C27EDB3C687C}" type="presParOf" srcId="{FE8F0E19-758D-495A-BC46-67773211B85A}" destId="{DEBEE8A2-3885-437E-8037-7E787ECE3D08}" srcOrd="0" destOrd="0" presId="urn:microsoft.com/office/officeart/2005/8/layout/matrix1"/>
    <dgm:cxn modelId="{6F776230-FAD8-4F5D-A3E3-4A209AD60B32}" type="presParOf" srcId="{FE8F0E19-758D-495A-BC46-67773211B85A}" destId="{36707C69-039D-4A61-8041-FABD3EA00F94}" srcOrd="1" destOrd="0" presId="urn:microsoft.com/office/officeart/2005/8/layout/matrix1"/>
    <dgm:cxn modelId="{B6014F4E-B69A-41CC-AD98-989F5030A470}" type="presParOf" srcId="{FE8F0E19-758D-495A-BC46-67773211B85A}" destId="{479BADFA-DDFA-4558-B73D-099AEDD65F76}" srcOrd="2" destOrd="0" presId="urn:microsoft.com/office/officeart/2005/8/layout/matrix1"/>
    <dgm:cxn modelId="{8B1FA5E2-D92A-4BD4-9174-ED804158A689}" type="presParOf" srcId="{FE8F0E19-758D-495A-BC46-67773211B85A}" destId="{8256B172-970D-474E-93D5-58BDCE2DD8BF}" srcOrd="3" destOrd="0" presId="urn:microsoft.com/office/officeart/2005/8/layout/matrix1"/>
    <dgm:cxn modelId="{3925F26E-A4A4-4A42-8DAF-D8B13F3C0219}" type="presParOf" srcId="{FE8F0E19-758D-495A-BC46-67773211B85A}" destId="{82FBC3FB-148E-477E-9529-07E3436B6C25}" srcOrd="4" destOrd="0" presId="urn:microsoft.com/office/officeart/2005/8/layout/matrix1"/>
    <dgm:cxn modelId="{C5D09A47-2C67-4F57-A9DD-F1FCF2964B3A}" type="presParOf" srcId="{FE8F0E19-758D-495A-BC46-67773211B85A}" destId="{C1731A5A-6B31-4829-9892-C796FF9E9D8E}" srcOrd="5" destOrd="0" presId="urn:microsoft.com/office/officeart/2005/8/layout/matrix1"/>
    <dgm:cxn modelId="{8400DF7A-EBD0-4F32-B2F2-820C4A1B4467}" type="presParOf" srcId="{FE8F0E19-758D-495A-BC46-67773211B85A}" destId="{3364E4A1-3713-4D8A-972B-EFE1656AF4B6}" srcOrd="6" destOrd="0" presId="urn:microsoft.com/office/officeart/2005/8/layout/matrix1"/>
    <dgm:cxn modelId="{DDB9F00B-4F27-4E6D-95DD-605E6912F83F}" type="presParOf" srcId="{FE8F0E19-758D-495A-BC46-67773211B85A}" destId="{CBA73AE8-25F6-4017-9A7C-8D2A56E4515C}" srcOrd="7" destOrd="0" presId="urn:microsoft.com/office/officeart/2005/8/layout/matrix1"/>
    <dgm:cxn modelId="{93BED4AB-E1B8-45A7-9E3B-F06A663DB108}" type="presParOf" srcId="{21E2B326-93D6-4158-A7B7-9AAC46FCFDC9}" destId="{5D0259FC-0477-49C3-8D89-F95D2B61F9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D6F95-80F1-4D75-9627-FCE380A1265D}">
      <dsp:nvSpPr>
        <dsp:cNvPr id="0" name=""/>
        <dsp:cNvSpPr/>
      </dsp:nvSpPr>
      <dsp:spPr>
        <a:xfrm>
          <a:off x="2924174" y="853"/>
          <a:ext cx="4386262" cy="677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Young population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Transient population</a:t>
          </a:r>
          <a:endParaRPr lang="en-US" sz="1200" kern="1200" dirty="0"/>
        </a:p>
      </dsp:txBody>
      <dsp:txXfrm>
        <a:off x="2924174" y="85532"/>
        <a:ext cx="4132227" cy="508071"/>
      </dsp:txXfrm>
    </dsp:sp>
    <dsp:sp modelId="{ACB718C1-1172-40BD-88BF-D7A8F9BAB324}">
      <dsp:nvSpPr>
        <dsp:cNvPr id="0" name=""/>
        <dsp:cNvSpPr/>
      </dsp:nvSpPr>
      <dsp:spPr>
        <a:xfrm>
          <a:off x="0" y="853"/>
          <a:ext cx="2924174" cy="677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Demographics</a:t>
          </a:r>
          <a:endParaRPr lang="en-US" sz="2400" kern="1200" dirty="0"/>
        </a:p>
      </dsp:txBody>
      <dsp:txXfrm>
        <a:off x="33069" y="33922"/>
        <a:ext cx="2858036" cy="611290"/>
      </dsp:txXfrm>
    </dsp:sp>
    <dsp:sp modelId="{43E95451-74DF-40C9-BC4B-DEC299182DCE}">
      <dsp:nvSpPr>
        <dsp:cNvPr id="0" name=""/>
        <dsp:cNvSpPr/>
      </dsp:nvSpPr>
      <dsp:spPr>
        <a:xfrm>
          <a:off x="2924174" y="746025"/>
          <a:ext cx="4386262" cy="677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Reliance on hydrocarbons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Economic fabric still developing </a:t>
          </a:r>
          <a:endParaRPr lang="en-US" sz="1200" kern="1200" dirty="0"/>
        </a:p>
      </dsp:txBody>
      <dsp:txXfrm>
        <a:off x="2924174" y="830704"/>
        <a:ext cx="4132227" cy="508071"/>
      </dsp:txXfrm>
    </dsp:sp>
    <dsp:sp modelId="{60F2C25A-4D87-4802-8718-E4BAB059063E}">
      <dsp:nvSpPr>
        <dsp:cNvPr id="0" name=""/>
        <dsp:cNvSpPr/>
      </dsp:nvSpPr>
      <dsp:spPr>
        <a:xfrm>
          <a:off x="0" y="746025"/>
          <a:ext cx="2924174" cy="677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Revenues</a:t>
          </a:r>
          <a:endParaRPr lang="en-US" sz="2400" kern="1200" dirty="0"/>
        </a:p>
      </dsp:txBody>
      <dsp:txXfrm>
        <a:off x="33069" y="779094"/>
        <a:ext cx="2858036" cy="611290"/>
      </dsp:txXfrm>
    </dsp:sp>
    <dsp:sp modelId="{D608B311-CF04-4CF7-9112-277406944589}">
      <dsp:nvSpPr>
        <dsp:cNvPr id="0" name=""/>
        <dsp:cNvSpPr/>
      </dsp:nvSpPr>
      <dsp:spPr>
        <a:xfrm>
          <a:off x="2924174" y="1491196"/>
          <a:ext cx="4386262" cy="677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Light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Possibly open for slight changes</a:t>
          </a:r>
          <a:endParaRPr lang="en-US" sz="1200" kern="1200" dirty="0"/>
        </a:p>
      </dsp:txBody>
      <dsp:txXfrm>
        <a:off x="2924174" y="1575875"/>
        <a:ext cx="4132227" cy="508071"/>
      </dsp:txXfrm>
    </dsp:sp>
    <dsp:sp modelId="{F42D2195-4120-4F32-B0CF-B885BCD02F3B}">
      <dsp:nvSpPr>
        <dsp:cNvPr id="0" name=""/>
        <dsp:cNvSpPr/>
      </dsp:nvSpPr>
      <dsp:spPr>
        <a:xfrm>
          <a:off x="0" y="1491196"/>
          <a:ext cx="2924174" cy="677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Tax regime</a:t>
          </a:r>
          <a:endParaRPr lang="en-US" sz="2400" kern="1200" dirty="0"/>
        </a:p>
      </dsp:txBody>
      <dsp:txXfrm>
        <a:off x="33069" y="1524265"/>
        <a:ext cx="2858036" cy="611290"/>
      </dsp:txXfrm>
    </dsp:sp>
    <dsp:sp modelId="{474A6866-8875-4937-9119-87D981E3DC1C}">
      <dsp:nvSpPr>
        <dsp:cNvPr id="0" name=""/>
        <dsp:cNvSpPr/>
      </dsp:nvSpPr>
      <dsp:spPr>
        <a:xfrm>
          <a:off x="2924174" y="2236367"/>
          <a:ext cx="4386262" cy="677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Visions are clear and specific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 intention to copy Western countries </a:t>
          </a:r>
          <a:endParaRPr lang="en-US" sz="1200" kern="1200" dirty="0"/>
        </a:p>
      </dsp:txBody>
      <dsp:txXfrm>
        <a:off x="2924174" y="2321046"/>
        <a:ext cx="4132227" cy="508071"/>
      </dsp:txXfrm>
    </dsp:sp>
    <dsp:sp modelId="{3DF2B9ED-2ADA-4F41-9980-82C804086567}">
      <dsp:nvSpPr>
        <dsp:cNvPr id="0" name=""/>
        <dsp:cNvSpPr/>
      </dsp:nvSpPr>
      <dsp:spPr>
        <a:xfrm>
          <a:off x="0" y="2236367"/>
          <a:ext cx="2924174" cy="677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Identity</a:t>
          </a:r>
          <a:endParaRPr lang="en-US" sz="2400" kern="1200" dirty="0"/>
        </a:p>
      </dsp:txBody>
      <dsp:txXfrm>
        <a:off x="33069" y="2269436"/>
        <a:ext cx="2858036" cy="611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AE508-407C-4E45-8B95-445318180BBB}">
      <dsp:nvSpPr>
        <dsp:cNvPr id="0" name=""/>
        <dsp:cNvSpPr/>
      </dsp:nvSpPr>
      <dsp:spPr>
        <a:xfrm>
          <a:off x="1866643" y="495490"/>
          <a:ext cx="3577149" cy="1923669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6B5D1-059A-470B-9D8B-F242E8C3D776}">
      <dsp:nvSpPr>
        <dsp:cNvPr id="0" name=""/>
        <dsp:cNvSpPr/>
      </dsp:nvSpPr>
      <dsp:spPr>
        <a:xfrm>
          <a:off x="3655218" y="699515"/>
          <a:ext cx="476" cy="15156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8F7BF-CFFB-4354-BE68-E7498B9FA1C6}">
      <dsp:nvSpPr>
        <dsp:cNvPr id="0" name=""/>
        <dsp:cNvSpPr/>
      </dsp:nvSpPr>
      <dsp:spPr>
        <a:xfrm>
          <a:off x="1985881" y="641222"/>
          <a:ext cx="1550098" cy="1632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Demography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Changing paradigm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Visionary leadership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Positioning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Development of hubs/corridors</a:t>
          </a:r>
          <a:endParaRPr lang="en-US" sz="1300" kern="1200" dirty="0"/>
        </a:p>
      </dsp:txBody>
      <dsp:txXfrm>
        <a:off x="1985881" y="641222"/>
        <a:ext cx="1550098" cy="1632204"/>
      </dsp:txXfrm>
    </dsp:sp>
    <dsp:sp modelId="{1A95348B-4976-467D-9249-08C662DA94A8}">
      <dsp:nvSpPr>
        <dsp:cNvPr id="0" name=""/>
        <dsp:cNvSpPr/>
      </dsp:nvSpPr>
      <dsp:spPr>
        <a:xfrm>
          <a:off x="3774456" y="641222"/>
          <a:ext cx="1550098" cy="1632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Reliance on hydrocarbons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Lack of local solutions/expertise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Regional stability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Money leaking abroad</a:t>
          </a:r>
          <a:endParaRPr lang="en-US" sz="1300" kern="1200" dirty="0"/>
        </a:p>
      </dsp:txBody>
      <dsp:txXfrm>
        <a:off x="3774456" y="641222"/>
        <a:ext cx="1550098" cy="1632204"/>
      </dsp:txXfrm>
    </dsp:sp>
    <dsp:sp modelId="{19ACE954-384C-42CE-912B-7C1E67F9E527}">
      <dsp:nvSpPr>
        <dsp:cNvPr id="0" name=""/>
        <dsp:cNvSpPr/>
      </dsp:nvSpPr>
      <dsp:spPr>
        <a:xfrm rot="16200000">
          <a:off x="519273" y="751178"/>
          <a:ext cx="2098548" cy="5961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Opportunities</a:t>
          </a:r>
          <a:endParaRPr lang="en-US" sz="1300" kern="1200" dirty="0"/>
        </a:p>
      </dsp:txBody>
      <dsp:txXfrm>
        <a:off x="609378" y="990838"/>
        <a:ext cx="1918338" cy="297081"/>
      </dsp:txXfrm>
    </dsp:sp>
    <dsp:sp modelId="{C4D71482-0D8E-47FA-BEED-EB1CD5BB8BEA}">
      <dsp:nvSpPr>
        <dsp:cNvPr id="0" name=""/>
        <dsp:cNvSpPr/>
      </dsp:nvSpPr>
      <dsp:spPr>
        <a:xfrm rot="5400000">
          <a:off x="4692615" y="1567280"/>
          <a:ext cx="2098548" cy="5961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Challenges</a:t>
          </a:r>
          <a:endParaRPr lang="en-US" sz="1300" kern="1200" dirty="0"/>
        </a:p>
      </dsp:txBody>
      <dsp:txXfrm>
        <a:off x="4782720" y="1626730"/>
        <a:ext cx="1918338" cy="297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3A9B-7306-42A9-A73A-EF2FAB135215}">
      <dsp:nvSpPr>
        <dsp:cNvPr id="0" name=""/>
        <dsp:cNvSpPr/>
      </dsp:nvSpPr>
      <dsp:spPr>
        <a:xfrm>
          <a:off x="-3293982" y="-506719"/>
          <a:ext cx="3928089" cy="3928089"/>
        </a:xfrm>
        <a:prstGeom prst="blockArc">
          <a:avLst>
            <a:gd name="adj1" fmla="val 18900000"/>
            <a:gd name="adj2" fmla="val 2700000"/>
            <a:gd name="adj3" fmla="val 5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EC74-4162-49B8-8258-6778D84E2C6B}">
      <dsp:nvSpPr>
        <dsp:cNvPr id="0" name=""/>
        <dsp:cNvSpPr/>
      </dsp:nvSpPr>
      <dsp:spPr>
        <a:xfrm>
          <a:off x="278331" y="182107"/>
          <a:ext cx="6995071" cy="364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Localize investments and assets </a:t>
          </a:r>
          <a:endParaRPr lang="en-US" sz="1800" kern="1200" dirty="0"/>
        </a:p>
      </dsp:txBody>
      <dsp:txXfrm>
        <a:off x="278331" y="182107"/>
        <a:ext cx="6995071" cy="364447"/>
      </dsp:txXfrm>
    </dsp:sp>
    <dsp:sp modelId="{AF8695E2-5242-4093-942F-B5F9226890BE}">
      <dsp:nvSpPr>
        <dsp:cNvPr id="0" name=""/>
        <dsp:cNvSpPr/>
      </dsp:nvSpPr>
      <dsp:spPr>
        <a:xfrm>
          <a:off x="50551" y="136551"/>
          <a:ext cx="455559" cy="4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9410D-C91D-4971-8643-B83921F2ED06}">
      <dsp:nvSpPr>
        <dsp:cNvPr id="0" name=""/>
        <dsp:cNvSpPr/>
      </dsp:nvSpPr>
      <dsp:spPr>
        <a:xfrm>
          <a:off x="539483" y="728604"/>
          <a:ext cx="6733919" cy="364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adequate solutions for the population </a:t>
          </a:r>
          <a:endParaRPr lang="en-US" sz="1800" kern="1200" dirty="0"/>
        </a:p>
      </dsp:txBody>
      <dsp:txXfrm>
        <a:off x="539483" y="728604"/>
        <a:ext cx="6733919" cy="364447"/>
      </dsp:txXfrm>
    </dsp:sp>
    <dsp:sp modelId="{D851D26F-76E5-4549-947D-700F64C20C9C}">
      <dsp:nvSpPr>
        <dsp:cNvPr id="0" name=""/>
        <dsp:cNvSpPr/>
      </dsp:nvSpPr>
      <dsp:spPr>
        <a:xfrm>
          <a:off x="311704" y="683048"/>
          <a:ext cx="455559" cy="4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F7C0-B6DF-422C-A4C9-157D86031C8F}">
      <dsp:nvSpPr>
        <dsp:cNvPr id="0" name=""/>
        <dsp:cNvSpPr/>
      </dsp:nvSpPr>
      <dsp:spPr>
        <a:xfrm>
          <a:off x="619636" y="1275101"/>
          <a:ext cx="6653766" cy="364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Diversify the economy and revenues streams</a:t>
          </a:r>
        </a:p>
      </dsp:txBody>
      <dsp:txXfrm>
        <a:off x="619636" y="1275101"/>
        <a:ext cx="6653766" cy="364447"/>
      </dsp:txXfrm>
    </dsp:sp>
    <dsp:sp modelId="{45FF8A6B-5EE3-45DB-835E-5C7F516E0BF4}">
      <dsp:nvSpPr>
        <dsp:cNvPr id="0" name=""/>
        <dsp:cNvSpPr/>
      </dsp:nvSpPr>
      <dsp:spPr>
        <a:xfrm>
          <a:off x="391856" y="1229545"/>
          <a:ext cx="455559" cy="4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06738-7DFA-4490-A1BA-8ECDD2930227}">
      <dsp:nvSpPr>
        <dsp:cNvPr id="0" name=""/>
        <dsp:cNvSpPr/>
      </dsp:nvSpPr>
      <dsp:spPr>
        <a:xfrm>
          <a:off x="539483" y="1821597"/>
          <a:ext cx="6733919" cy="364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Align market with economic ambition </a:t>
          </a:r>
        </a:p>
      </dsp:txBody>
      <dsp:txXfrm>
        <a:off x="539483" y="1821597"/>
        <a:ext cx="6733919" cy="364447"/>
      </dsp:txXfrm>
    </dsp:sp>
    <dsp:sp modelId="{8B8DA9FB-EB43-4AE1-89F8-06C748E91DA8}">
      <dsp:nvSpPr>
        <dsp:cNvPr id="0" name=""/>
        <dsp:cNvSpPr/>
      </dsp:nvSpPr>
      <dsp:spPr>
        <a:xfrm>
          <a:off x="311704" y="1776041"/>
          <a:ext cx="455559" cy="4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079D3-9AD5-48B5-9CCC-CF58CF84C56B}">
      <dsp:nvSpPr>
        <dsp:cNvPr id="0" name=""/>
        <dsp:cNvSpPr/>
      </dsp:nvSpPr>
      <dsp:spPr>
        <a:xfrm>
          <a:off x="278331" y="2368094"/>
          <a:ext cx="6995071" cy="364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Empower other economic sectors  </a:t>
          </a:r>
        </a:p>
      </dsp:txBody>
      <dsp:txXfrm>
        <a:off x="278331" y="2368094"/>
        <a:ext cx="6995071" cy="364447"/>
      </dsp:txXfrm>
    </dsp:sp>
    <dsp:sp modelId="{B9EE2ADD-6A4C-47B8-A9AA-39397C4B5614}">
      <dsp:nvSpPr>
        <dsp:cNvPr id="0" name=""/>
        <dsp:cNvSpPr/>
      </dsp:nvSpPr>
      <dsp:spPr>
        <a:xfrm>
          <a:off x="50551" y="2322538"/>
          <a:ext cx="455559" cy="4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EE8A2-3885-437E-8037-7E787ECE3D08}">
      <dsp:nvSpPr>
        <dsp:cNvPr id="0" name=""/>
        <dsp:cNvSpPr/>
      </dsp:nvSpPr>
      <dsp:spPr>
        <a:xfrm rot="16200000">
          <a:off x="899222" y="-899222"/>
          <a:ext cx="1202723" cy="30011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Group life</a:t>
          </a:r>
          <a:endParaRPr lang="en-US" sz="2100" kern="1200" dirty="0"/>
        </a:p>
      </dsp:txBody>
      <dsp:txXfrm rot="5400000">
        <a:off x="0" y="0"/>
        <a:ext cx="3001168" cy="902042"/>
      </dsp:txXfrm>
    </dsp:sp>
    <dsp:sp modelId="{479BADFA-DDFA-4558-B73D-099AEDD65F76}">
      <dsp:nvSpPr>
        <dsp:cNvPr id="0" name=""/>
        <dsp:cNvSpPr/>
      </dsp:nvSpPr>
      <dsp:spPr>
        <a:xfrm>
          <a:off x="3001168" y="0"/>
          <a:ext cx="3001168" cy="120272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Pension</a:t>
          </a:r>
          <a:endParaRPr lang="en-US" sz="2100" kern="1200" dirty="0"/>
        </a:p>
      </dsp:txBody>
      <dsp:txXfrm>
        <a:off x="3001168" y="0"/>
        <a:ext cx="3001168" cy="902042"/>
      </dsp:txXfrm>
    </dsp:sp>
    <dsp:sp modelId="{82FBC3FB-148E-477E-9529-07E3436B6C25}">
      <dsp:nvSpPr>
        <dsp:cNvPr id="0" name=""/>
        <dsp:cNvSpPr/>
      </dsp:nvSpPr>
      <dsp:spPr>
        <a:xfrm rot="10800000">
          <a:off x="0" y="1202723"/>
          <a:ext cx="3001168" cy="120272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Individual protection</a:t>
          </a:r>
          <a:endParaRPr lang="en-US" sz="2100" kern="1200" dirty="0"/>
        </a:p>
      </dsp:txBody>
      <dsp:txXfrm rot="10800000">
        <a:off x="0" y="1503403"/>
        <a:ext cx="3001168" cy="902042"/>
      </dsp:txXfrm>
    </dsp:sp>
    <dsp:sp modelId="{3364E4A1-3713-4D8A-972B-EFE1656AF4B6}">
      <dsp:nvSpPr>
        <dsp:cNvPr id="0" name=""/>
        <dsp:cNvSpPr/>
      </dsp:nvSpPr>
      <dsp:spPr>
        <a:xfrm rot="5400000">
          <a:off x="3900391" y="303500"/>
          <a:ext cx="1202723" cy="30011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Savings</a:t>
          </a:r>
          <a:endParaRPr lang="en-US" sz="2100" kern="1200" dirty="0"/>
        </a:p>
      </dsp:txBody>
      <dsp:txXfrm rot="-5400000">
        <a:off x="3001168" y="1503403"/>
        <a:ext cx="3001168" cy="902042"/>
      </dsp:txXfrm>
    </dsp:sp>
    <dsp:sp modelId="{5D0259FC-0477-49C3-8D89-F95D2B61F9D1}">
      <dsp:nvSpPr>
        <dsp:cNvPr id="0" name=""/>
        <dsp:cNvSpPr/>
      </dsp:nvSpPr>
      <dsp:spPr>
        <a:xfrm>
          <a:off x="2100817" y="902042"/>
          <a:ext cx="1800701" cy="60136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Life insurance</a:t>
          </a:r>
          <a:endParaRPr lang="en-US" sz="2100" kern="1200" dirty="0"/>
        </a:p>
      </dsp:txBody>
      <dsp:txXfrm>
        <a:off x="2130173" y="931398"/>
        <a:ext cx="1741989" cy="54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CONFIDENTIALITY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57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Title of the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19D79-BBB2-4D2D-9201-B477E1907332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CONFIDENTIALITY LEVEL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6913"/>
            <a:ext cx="61912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8488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57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Title of the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30786-8B21-445D-96EE-287698D643FD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332B2-55D9-421F-A138-9E18F33D61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96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07475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53556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23851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5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entury Gothic" panose="020B0502020202020204" pitchFamily="34" charset="0"/>
              </a:rPr>
              <a:t>To change bullet colors, select the text in question and </a:t>
            </a:r>
            <a:r>
              <a:rPr lang="en-US" altLang="en-US" b="1" smtClean="0">
                <a:latin typeface="Century Gothic" panose="020B0502020202020204" pitchFamily="34" charset="0"/>
              </a:rPr>
              <a:t>go to the HOME menu &gt; Bullets and numbers, choose "Custom bullet" </a:t>
            </a:r>
            <a:r>
              <a:rPr lang="en-US" altLang="en-US" smtClean="0">
                <a:latin typeface="Century Gothic" panose="020B0502020202020204" pitchFamily="34" charset="0"/>
              </a:rPr>
              <a:t>and choose the desired bullet.</a:t>
            </a:r>
          </a:p>
          <a:p>
            <a:r>
              <a:rPr lang="en-US" altLang="en-US" smtClean="0">
                <a:latin typeface="Century Gothic" panose="020B0502020202020204" pitchFamily="34" charset="0"/>
              </a:rPr>
              <a:t>To insert the bullets to the PowerPoint bullet library, go to </a:t>
            </a:r>
            <a:r>
              <a:rPr lang="en-US" altLang="en-US" b="1" smtClean="0">
                <a:latin typeface="Century Gothic" panose="020B0502020202020204" pitchFamily="34" charset="0"/>
              </a:rPr>
              <a:t>menu &gt; Bullets and numbers, choose “bullets and numbering”, choose “picture”, choose import”, select the bullets’ folder previously saved </a:t>
            </a:r>
            <a:r>
              <a:rPr lang="en-US" altLang="en-US" smtClean="0">
                <a:latin typeface="Century Gothic" panose="020B0502020202020204" pitchFamily="34" charset="0"/>
              </a:rPr>
              <a:t>on the hard drive</a:t>
            </a:r>
            <a:r>
              <a:rPr lang="en-US" altLang="en-US" b="1" smtClean="0">
                <a:latin typeface="Century Gothic" panose="020B0502020202020204" pitchFamily="34" charset="0"/>
              </a:rPr>
              <a:t> </a:t>
            </a:r>
            <a:r>
              <a:rPr lang="en-US" altLang="en-US" smtClean="0">
                <a:latin typeface="Century Gothic" panose="020B0502020202020204" pitchFamily="34" charset="0"/>
              </a:rPr>
              <a:t>and validate.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DAD160-479B-46DE-A1A9-A4B5E902B8AE}" type="slidenum">
              <a:rPr lang="fr-FR" altLang="en-US" smtClean="0"/>
              <a:pPr/>
              <a:t>13</a:t>
            </a:fld>
            <a:endParaRPr lang="fr-FR" altLang="en-US" smtClean="0"/>
          </a:p>
        </p:txBody>
      </p:sp>
      <p:sp>
        <p:nvSpPr>
          <p:cNvPr id="43013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CONFIDENTIALITY LEVEL</a:t>
            </a:r>
          </a:p>
        </p:txBody>
      </p:sp>
      <p:sp>
        <p:nvSpPr>
          <p:cNvPr id="43014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565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3945004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192787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8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275252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9AFA20-A2F0-4741-873A-86D4DCFAC6F3}" type="slidenum">
              <a:rPr lang="fr-FR" altLang="en-US"/>
              <a:pPr/>
              <a:t>26</a:t>
            </a:fld>
            <a:endParaRPr lang="fr-FR" altLang="en-US"/>
          </a:p>
        </p:txBody>
      </p:sp>
      <p:sp>
        <p:nvSpPr>
          <p:cNvPr id="37893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cs typeface="Arial" panose="020B0604020202020204" pitchFamily="34" charset="0"/>
              </a:rPr>
              <a:t>CONFIDENTIALITY LEVEL</a:t>
            </a:r>
          </a:p>
        </p:txBody>
      </p:sp>
      <p:sp>
        <p:nvSpPr>
          <p:cNvPr id="37894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cs typeface="Arial" panose="020B0604020202020204" pitchFamily="34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5411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4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86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35135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entury Gothic" panose="020B0502020202020204" pitchFamily="34" charset="0"/>
              </a:rPr>
              <a:t>To change bullet colors, select the text in question and </a:t>
            </a:r>
            <a:r>
              <a:rPr lang="en-US" altLang="en-US" b="1" smtClean="0">
                <a:latin typeface="Century Gothic" panose="020B0502020202020204" pitchFamily="34" charset="0"/>
              </a:rPr>
              <a:t>go to the HOME menu &gt; Bullets and numbers, choose "Custom bullet" </a:t>
            </a:r>
            <a:r>
              <a:rPr lang="en-US" altLang="en-US" smtClean="0">
                <a:latin typeface="Century Gothic" panose="020B0502020202020204" pitchFamily="34" charset="0"/>
              </a:rPr>
              <a:t>and choose the desired bullet.</a:t>
            </a:r>
          </a:p>
          <a:p>
            <a:r>
              <a:rPr lang="en-US" altLang="en-US" smtClean="0">
                <a:latin typeface="Century Gothic" panose="020B0502020202020204" pitchFamily="34" charset="0"/>
              </a:rPr>
              <a:t>To insert the bullets to the PowerPoint bullet library, go to </a:t>
            </a:r>
            <a:r>
              <a:rPr lang="en-US" altLang="en-US" b="1" smtClean="0">
                <a:latin typeface="Century Gothic" panose="020B0502020202020204" pitchFamily="34" charset="0"/>
              </a:rPr>
              <a:t>menu &gt; Bullets and numbers, choose “bullets and numbering”, choose “picture”, choose import”, select the bullets’ folder previously saved </a:t>
            </a:r>
            <a:r>
              <a:rPr lang="en-US" altLang="en-US" smtClean="0">
                <a:latin typeface="Century Gothic" panose="020B0502020202020204" pitchFamily="34" charset="0"/>
              </a:rPr>
              <a:t>on the hard drive</a:t>
            </a:r>
            <a:r>
              <a:rPr lang="en-US" altLang="en-US" b="1" smtClean="0">
                <a:latin typeface="Century Gothic" panose="020B0502020202020204" pitchFamily="34" charset="0"/>
              </a:rPr>
              <a:t> </a:t>
            </a:r>
            <a:r>
              <a:rPr lang="en-US" altLang="en-US" smtClean="0">
                <a:latin typeface="Century Gothic" panose="020B0502020202020204" pitchFamily="34" charset="0"/>
              </a:rPr>
              <a:t>and validate.</a:t>
            </a: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6CA405-245D-4CC2-899D-7067FBBDF608}" type="slidenum">
              <a:rPr lang="fr-FR" altLang="en-US" smtClean="0"/>
              <a:pPr/>
              <a:t>4</a:t>
            </a:fld>
            <a:endParaRPr lang="fr-FR" altLang="en-US" smtClean="0"/>
          </a:p>
        </p:txBody>
      </p:sp>
      <p:sp>
        <p:nvSpPr>
          <p:cNvPr id="40965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CONFIDENTIALITY LEVEL</a:t>
            </a:r>
          </a:p>
        </p:txBody>
      </p:sp>
      <p:sp>
        <p:nvSpPr>
          <p:cNvPr id="4096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271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86981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8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100649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entury Gothic" panose="020B0502020202020204" pitchFamily="34" charset="0"/>
              </a:rPr>
              <a:t>To change bullet colors, select the text in question and </a:t>
            </a:r>
            <a:r>
              <a:rPr lang="en-US" altLang="en-US" b="1" smtClean="0">
                <a:latin typeface="Century Gothic" panose="020B0502020202020204" pitchFamily="34" charset="0"/>
              </a:rPr>
              <a:t>go to the HOME menu &gt; Bullets and numbers, choose "Custom bullet" </a:t>
            </a:r>
            <a:r>
              <a:rPr lang="en-US" altLang="en-US" smtClean="0">
                <a:latin typeface="Century Gothic" panose="020B0502020202020204" pitchFamily="34" charset="0"/>
              </a:rPr>
              <a:t>and choose the desired bullet.</a:t>
            </a:r>
          </a:p>
          <a:p>
            <a:r>
              <a:rPr lang="en-US" altLang="en-US" smtClean="0">
                <a:latin typeface="Century Gothic" panose="020B0502020202020204" pitchFamily="34" charset="0"/>
              </a:rPr>
              <a:t>To insert the bullets to the PowerPoint bullet library, go to </a:t>
            </a:r>
            <a:r>
              <a:rPr lang="en-US" altLang="en-US" b="1" smtClean="0">
                <a:latin typeface="Century Gothic" panose="020B0502020202020204" pitchFamily="34" charset="0"/>
              </a:rPr>
              <a:t>menu &gt; Bullets and numbers, choose “bullets and numbering”, choose “picture”, choose import”, select the bullets’ folder previously saved </a:t>
            </a:r>
            <a:r>
              <a:rPr lang="en-US" altLang="en-US" smtClean="0">
                <a:latin typeface="Century Gothic" panose="020B0502020202020204" pitchFamily="34" charset="0"/>
              </a:rPr>
              <a:t>on the hard drive</a:t>
            </a:r>
            <a:r>
              <a:rPr lang="en-US" altLang="en-US" b="1" smtClean="0">
                <a:latin typeface="Century Gothic" panose="020B0502020202020204" pitchFamily="34" charset="0"/>
              </a:rPr>
              <a:t> </a:t>
            </a:r>
            <a:r>
              <a:rPr lang="en-US" altLang="en-US" smtClean="0">
                <a:latin typeface="Century Gothic" panose="020B0502020202020204" pitchFamily="34" charset="0"/>
              </a:rPr>
              <a:t>and validate.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DAD160-479B-46DE-A1A9-A4B5E902B8AE}" type="slidenum">
              <a:rPr lang="fr-FR" altLang="en-US" smtClean="0"/>
              <a:pPr/>
              <a:t>8</a:t>
            </a:fld>
            <a:endParaRPr lang="fr-FR" altLang="en-US" smtClean="0"/>
          </a:p>
        </p:txBody>
      </p:sp>
      <p:sp>
        <p:nvSpPr>
          <p:cNvPr id="43013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CONFIDENTIALITY LEVEL</a:t>
            </a:r>
          </a:p>
        </p:txBody>
      </p:sp>
      <p:sp>
        <p:nvSpPr>
          <p:cNvPr id="43014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mtClean="0">
                <a:cs typeface="Arial" panose="020B0604020202020204" pitchFamily="34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59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</p:spTree>
    <p:extLst>
      <p:ext uri="{BB962C8B-B14F-4D97-AF65-F5344CB8AC3E}">
        <p14:creationId xmlns:p14="http://schemas.microsoft.com/office/powerpoint/2010/main" val="411588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fld id="{8E25EFDC-F265-4001-AD21-61F798CA2D8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800" smtClean="0">
                <a:solidFill>
                  <a:srgbClr val="FF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88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fld id="{8E25EFDC-F265-4001-AD21-61F798CA2D8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800" smtClean="0">
                <a:solidFill>
                  <a:srgbClr val="FF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65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195384" y="968375"/>
            <a:ext cx="7309818" cy="291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1400">
                <a:latin typeface="+mj-lt"/>
              </a:defRPr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200">
                <a:latin typeface="+mj-lt"/>
              </a:defRPr>
            </a:lvl2pPr>
            <a:lvl3pPr marL="808038" indent="-179388">
              <a:lnSpc>
                <a:spcPct val="100000"/>
              </a:lnSpc>
              <a:buFont typeface="Source Sans Pro" pitchFamily="34" charset="0"/>
              <a:buChar char="–"/>
              <a:defRPr sz="1000">
                <a:latin typeface="+mj-lt"/>
              </a:defRPr>
            </a:lvl3pPr>
            <a:lvl4pPr marL="896938" indent="-88900">
              <a:lnSpc>
                <a:spcPct val="100000"/>
              </a:lnSpc>
              <a:buFont typeface="Source Sans Pro" pitchFamily="34" charset="0"/>
              <a:buChar char="•"/>
              <a:defRPr sz="800">
                <a:latin typeface="+mj-lt"/>
              </a:defRPr>
            </a:lvl4pPr>
            <a:lvl5pPr marL="1074738" indent="-88900">
              <a:lnSpc>
                <a:spcPct val="100000"/>
              </a:lnSpc>
              <a:buFont typeface="Source Sans Pro" pitchFamily="34" charset="0"/>
              <a:buChar char="&gt;"/>
              <a:defRPr sz="600">
                <a:latin typeface="+mj-lt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 anchor="ctr"/>
          <a:lstStyle>
            <a:lvl1pPr>
              <a:defRPr/>
            </a:lvl1pPr>
          </a:lstStyle>
          <a:p>
            <a:fld id="{D87912A1-AF25-4A36-A598-117449867AD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>
                <a:solidFill>
                  <a:srgbClr val="FF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864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>
            <a:lvl1pPr>
              <a:defRPr/>
            </a:lvl1pPr>
          </a:lstStyle>
          <a:p>
            <a:fld id="{1FC188C0-B98A-41E4-8CA3-49068520D96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30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fld id="{452CFB7D-A2C6-4B2C-9E22-1B5D20B512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59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6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1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/>
          <p:nvPr userDrawn="1"/>
        </p:nvSpPr>
        <p:spPr>
          <a:xfrm>
            <a:off x="2100263" y="0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98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b="25009"/>
          <a:stretch>
            <a:fillRect/>
          </a:stretch>
        </p:blipFill>
        <p:spPr bwMode="auto">
          <a:xfrm>
            <a:off x="0" y="1098550"/>
            <a:ext cx="3911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1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 + texte pu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233363" y="4103687"/>
            <a:ext cx="215900" cy="144462"/>
          </a:xfrm>
        </p:spPr>
        <p:txBody>
          <a:bodyPr anchor="ctr"/>
          <a:lstStyle>
            <a:lvl1pPr>
              <a:defRPr/>
            </a:lvl1pPr>
          </a:lstStyle>
          <a:p>
            <a:fld id="{438FEFB8-6B6E-4DC1-A5E4-A1258711B44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2668588" y="4061428"/>
            <a:ext cx="2474912" cy="23336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PUBLIC</a:t>
            </a:r>
            <a:endParaRPr lang="fr-FR" dirty="0"/>
          </a:p>
        </p:txBody>
      </p:sp>
      <p:sp>
        <p:nvSpPr>
          <p:cNvPr id="10" name="Espace réservé du contenu 8"/>
          <p:cNvSpPr>
            <a:spLocks noGrp="1"/>
          </p:cNvSpPr>
          <p:nvPr>
            <p:ph sz="quarter" idx="17" hasCustomPrompt="1"/>
          </p:nvPr>
        </p:nvSpPr>
        <p:spPr>
          <a:xfrm>
            <a:off x="1295836" y="944974"/>
            <a:ext cx="4587676" cy="29146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027180"/>
              </a:buClr>
              <a:buSzPct val="85000"/>
              <a:buFont typeface="+mj-lt"/>
              <a:buAutoNum type="arabicPeriod"/>
              <a:defRPr sz="1400"/>
            </a:lvl1pPr>
            <a:lvl2pPr marL="347662" indent="0">
              <a:lnSpc>
                <a:spcPct val="100000"/>
              </a:lnSpc>
              <a:buClr>
                <a:srgbClr val="027180"/>
              </a:buClr>
              <a:buSzPct val="85000"/>
              <a:buFont typeface="+mj-lt"/>
              <a:buNone/>
              <a:defRPr sz="1200"/>
            </a:lvl2pPr>
            <a:lvl3pPr marL="628650" indent="0">
              <a:lnSpc>
                <a:spcPct val="100000"/>
              </a:lnSpc>
              <a:buFont typeface="+mj-lt"/>
              <a:buNone/>
              <a:defRPr sz="1000"/>
            </a:lvl3pPr>
            <a:lvl4pPr marL="808038" indent="0">
              <a:lnSpc>
                <a:spcPct val="100000"/>
              </a:lnSpc>
              <a:buFont typeface="+mj-lt"/>
              <a:buNone/>
              <a:defRPr sz="800"/>
            </a:lvl4pPr>
            <a:lvl5pPr marL="985838" indent="0">
              <a:lnSpc>
                <a:spcPct val="100000"/>
              </a:lnSpc>
              <a:buFont typeface="+mj-lt"/>
              <a:buNone/>
              <a:defRPr sz="600"/>
            </a:lvl5pPr>
          </a:lstStyle>
          <a:p>
            <a:pPr lvl="0"/>
            <a:r>
              <a:rPr lang="en-GB" noProof="0" dirty="0"/>
              <a:t>Click to edit Master text </a:t>
            </a:r>
            <a:r>
              <a:rPr lang="en-GB" noProof="0" dirty="0" smtClean="0"/>
              <a:t>styles</a:t>
            </a:r>
          </a:p>
          <a:p>
            <a:pPr lvl="1"/>
            <a:r>
              <a:rPr lang="en-GB" noProof="0" dirty="0" smtClean="0"/>
              <a:t>	Second level </a:t>
            </a:r>
          </a:p>
          <a:p>
            <a:pPr lvl="2"/>
            <a:r>
              <a:rPr lang="en-GB" noProof="0" dirty="0" smtClean="0"/>
              <a:t>		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 smtClean="0"/>
              <a:t>		Fourth </a:t>
            </a:r>
            <a:r>
              <a:rPr lang="en-GB" noProof="0" dirty="0"/>
              <a:t>level</a:t>
            </a:r>
          </a:p>
          <a:p>
            <a:pPr lvl="4"/>
            <a:r>
              <a:rPr lang="en-GB" noProof="0" dirty="0" smtClean="0"/>
              <a:t>			Fifth </a:t>
            </a:r>
            <a:r>
              <a:rPr lang="en-GB" noProof="0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3680677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195384" y="968375"/>
            <a:ext cx="7309818" cy="291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1400">
                <a:latin typeface="+mj-lt"/>
              </a:defRPr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200">
                <a:latin typeface="+mj-lt"/>
              </a:defRPr>
            </a:lvl2pPr>
            <a:lvl3pPr marL="808038" indent="-179388">
              <a:lnSpc>
                <a:spcPct val="100000"/>
              </a:lnSpc>
              <a:buFont typeface="Source Sans Pro" pitchFamily="34" charset="0"/>
              <a:buChar char="–"/>
              <a:defRPr sz="1000">
                <a:latin typeface="+mj-lt"/>
              </a:defRPr>
            </a:lvl3pPr>
            <a:lvl4pPr marL="896938" indent="-88900">
              <a:lnSpc>
                <a:spcPct val="100000"/>
              </a:lnSpc>
              <a:buFont typeface="Source Sans Pro" pitchFamily="34" charset="0"/>
              <a:buChar char="•"/>
              <a:defRPr sz="800">
                <a:latin typeface="+mj-lt"/>
              </a:defRPr>
            </a:lvl4pPr>
            <a:lvl5pPr marL="1074738" indent="-88900">
              <a:lnSpc>
                <a:spcPct val="100000"/>
              </a:lnSpc>
              <a:buFont typeface="Source Sans Pro" pitchFamily="34" charset="0"/>
              <a:buChar char="&gt;"/>
              <a:defRPr sz="600">
                <a:latin typeface="+mj-lt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 anchor="ctr"/>
          <a:lstStyle>
            <a:lvl1pPr>
              <a:defRPr/>
            </a:lvl1pPr>
          </a:lstStyle>
          <a:p>
            <a:fld id="{D87912A1-AF25-4A36-A598-117449867AD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>
                <a:solidFill>
                  <a:srgbClr val="FF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30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>
            <a:lvl1pPr>
              <a:defRPr/>
            </a:lvl1pPr>
          </a:lstStyle>
          <a:p>
            <a:fld id="{1FC188C0-B98A-41E4-8CA3-49068520D96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5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fld id="{452CFB7D-A2C6-4B2C-9E22-1B5D20B512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02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8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/>
          <p:nvPr userDrawn="1"/>
        </p:nvSpPr>
        <p:spPr>
          <a:xfrm>
            <a:off x="2100263" y="0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81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b="25009"/>
          <a:stretch>
            <a:fillRect/>
          </a:stretch>
        </p:blipFill>
        <p:spPr bwMode="auto">
          <a:xfrm>
            <a:off x="0" y="1098550"/>
            <a:ext cx="3911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 + texte pu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233363" y="4103687"/>
            <a:ext cx="215900" cy="144462"/>
          </a:xfrm>
        </p:spPr>
        <p:txBody>
          <a:bodyPr anchor="ctr"/>
          <a:lstStyle>
            <a:lvl1pPr>
              <a:defRPr/>
            </a:lvl1pPr>
          </a:lstStyle>
          <a:p>
            <a:fld id="{438FEFB8-6B6E-4DC1-A5E4-A1258711B44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2668588" y="4061428"/>
            <a:ext cx="2474912" cy="23336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PUBLIC</a:t>
            </a:r>
            <a:endParaRPr lang="fr-FR" dirty="0"/>
          </a:p>
        </p:txBody>
      </p:sp>
      <p:sp>
        <p:nvSpPr>
          <p:cNvPr id="10" name="Espace réservé du contenu 8"/>
          <p:cNvSpPr>
            <a:spLocks noGrp="1"/>
          </p:cNvSpPr>
          <p:nvPr>
            <p:ph sz="quarter" idx="17" hasCustomPrompt="1"/>
          </p:nvPr>
        </p:nvSpPr>
        <p:spPr>
          <a:xfrm>
            <a:off x="1295836" y="944974"/>
            <a:ext cx="4587676" cy="29146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027180"/>
              </a:buClr>
              <a:buSzPct val="85000"/>
              <a:buFont typeface="+mj-lt"/>
              <a:buAutoNum type="arabicPeriod"/>
              <a:defRPr sz="1400"/>
            </a:lvl1pPr>
            <a:lvl2pPr marL="347662" indent="0">
              <a:lnSpc>
                <a:spcPct val="100000"/>
              </a:lnSpc>
              <a:buClr>
                <a:srgbClr val="027180"/>
              </a:buClr>
              <a:buSzPct val="85000"/>
              <a:buFont typeface="+mj-lt"/>
              <a:buNone/>
              <a:defRPr sz="1200"/>
            </a:lvl2pPr>
            <a:lvl3pPr marL="628650" indent="0">
              <a:lnSpc>
                <a:spcPct val="100000"/>
              </a:lnSpc>
              <a:buFont typeface="+mj-lt"/>
              <a:buNone/>
              <a:defRPr sz="1000"/>
            </a:lvl3pPr>
            <a:lvl4pPr marL="808038" indent="0">
              <a:lnSpc>
                <a:spcPct val="100000"/>
              </a:lnSpc>
              <a:buFont typeface="+mj-lt"/>
              <a:buNone/>
              <a:defRPr sz="800"/>
            </a:lvl4pPr>
            <a:lvl5pPr marL="985838" indent="0">
              <a:lnSpc>
                <a:spcPct val="100000"/>
              </a:lnSpc>
              <a:buFont typeface="+mj-lt"/>
              <a:buNone/>
              <a:defRPr sz="600"/>
            </a:lvl5pPr>
          </a:lstStyle>
          <a:p>
            <a:pPr lvl="0"/>
            <a:r>
              <a:rPr lang="en-GB" noProof="0" dirty="0"/>
              <a:t>Click to edit Master text </a:t>
            </a:r>
            <a:r>
              <a:rPr lang="en-GB" noProof="0" dirty="0" smtClean="0"/>
              <a:t>styles</a:t>
            </a:r>
          </a:p>
          <a:p>
            <a:pPr lvl="1"/>
            <a:r>
              <a:rPr lang="en-GB" noProof="0" dirty="0" smtClean="0"/>
              <a:t>	Second level </a:t>
            </a:r>
          </a:p>
          <a:p>
            <a:pPr lvl="2"/>
            <a:r>
              <a:rPr lang="en-GB" noProof="0" dirty="0" smtClean="0"/>
              <a:t>		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 smtClean="0"/>
              <a:t>		Fourth </a:t>
            </a:r>
            <a:r>
              <a:rPr lang="en-GB" noProof="0" dirty="0"/>
              <a:t>level</a:t>
            </a:r>
          </a:p>
          <a:p>
            <a:pPr lvl="4"/>
            <a:r>
              <a:rPr lang="en-GB" noProof="0" dirty="0" smtClean="0"/>
              <a:t>			Fifth </a:t>
            </a:r>
            <a:r>
              <a:rPr lang="en-GB" noProof="0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63938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33363" y="4103688"/>
            <a:ext cx="215900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</a:lstStyle>
          <a:p>
            <a:fld id="{2BAB1E57-A56A-45C0-B4F6-6EB780353F3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90525" y="4060825"/>
            <a:ext cx="1822450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 dirty="0" err="1" smtClean="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668588" y="4060825"/>
            <a:ext cx="2474912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 smtClean="0">
                <a:solidFill>
                  <a:srgbClr val="FF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0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969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2pPr>
      <a:lvl3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3pPr>
      <a:lvl4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4pPr>
      <a:lvl5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5pPr>
      <a:lvl6pPr marL="4572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0350" indent="-260350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21748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538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450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34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29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95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616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6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32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982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643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30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96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625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9286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33363" y="4103688"/>
            <a:ext cx="215900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</a:lstStyle>
          <a:p>
            <a:fld id="{2BAB1E57-A56A-45C0-B4F6-6EB780353F3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90525" y="4060825"/>
            <a:ext cx="1822450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 dirty="0" err="1" smtClean="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Annual Gulf Insurance Forum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668588" y="4060825"/>
            <a:ext cx="2474912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 smtClean="0">
                <a:solidFill>
                  <a:srgbClr val="FF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PUBLIC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6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969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2pPr>
      <a:lvl3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3pPr>
      <a:lvl4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4pPr>
      <a:lvl5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5pPr>
      <a:lvl6pPr marL="4572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0350" indent="-260350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21748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538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450" indent="-173038" algn="l" defTabSz="6969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34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29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95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616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6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32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982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643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30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96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625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9286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1088913" y="1327881"/>
            <a:ext cx="6697910" cy="19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898525">
              <a:lnSpc>
                <a:spcPct val="78000"/>
              </a:lnSpc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Times New Roman" pitchFamily="18" charset="0"/>
              </a:rPr>
              <a:t>		</a:t>
            </a:r>
            <a:r>
              <a:rPr lang="en-US" sz="4000" b="1" dirty="0" smtClean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Development </a:t>
            </a:r>
            <a:r>
              <a:rPr lang="en-US" sz="4000" b="1" dirty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of life </a:t>
            </a:r>
            <a:r>
              <a:rPr lang="en-US" sz="4000" b="1" dirty="0" smtClean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		insurance </a:t>
            </a:r>
            <a:r>
              <a:rPr lang="en-US" sz="4000" b="1" dirty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solutions for </a:t>
            </a:r>
            <a:r>
              <a:rPr lang="en-US" sz="4000" b="1" dirty="0" smtClean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	a </a:t>
            </a:r>
            <a:r>
              <a:rPr lang="en-US" sz="4000" b="1" dirty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resilient economy in the Gulf </a:t>
            </a:r>
            <a:r>
              <a:rPr lang="en-US" sz="4000" b="1" dirty="0" smtClean="0">
                <a:solidFill>
                  <a:prstClr val="white"/>
                </a:solidFill>
                <a:latin typeface="Source Sans Pro"/>
                <a:cs typeface="Times New Roman" pitchFamily="18" charset="0"/>
              </a:rPr>
              <a:t>countries</a:t>
            </a:r>
            <a:endParaRPr lang="en-GB" sz="4000" b="1" dirty="0">
              <a:solidFill>
                <a:prstClr val="white"/>
              </a:solidFill>
              <a:latin typeface="Source Sans Pro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9214" y="4115614"/>
            <a:ext cx="1832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Dubai, 16</a:t>
            </a:r>
            <a:r>
              <a:rPr lang="en-GB" sz="1200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October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2019</a:t>
            </a:r>
            <a:endParaRPr lang="en-GB" sz="12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4269" y="3919194"/>
            <a:ext cx="233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16</a:t>
            </a:r>
            <a:r>
              <a:rPr lang="en-GB" sz="1200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Annual Gulf Insurance Forum</a:t>
            </a:r>
            <a:endParaRPr lang="en-GB" sz="12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6656" y="3262065"/>
            <a:ext cx="3065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Mohamed Seghir, </a:t>
            </a:r>
            <a:r>
              <a:rPr lang="en-GB" sz="120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CEO </a:t>
            </a:r>
            <a:r>
              <a:rPr lang="en-GB" sz="120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of</a:t>
            </a:r>
            <a:r>
              <a:rPr lang="en-GB" sz="120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AXA Green Crescent</a:t>
            </a:r>
            <a:endParaRPr lang="en-GB" sz="12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L</a:t>
            </a:r>
            <a:r>
              <a:rPr lang="en-GB" altLang="fr-FR" dirty="0" smtClean="0"/>
              <a:t>ife insurance and economic development 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r>
              <a:rPr lang="en-GB" dirty="0" smtClean="0"/>
              <a:t>Largest economies in the world have a high penetration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6564806"/>
              </p:ext>
            </p:extLst>
          </p:nvPr>
        </p:nvGraphicFramePr>
        <p:xfrm>
          <a:off x="1554262" y="1044028"/>
          <a:ext cx="4937627" cy="269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1554262" y="3666196"/>
            <a:ext cx="20367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eaLnBrk="1" hangingPunct="1"/>
            <a:r>
              <a:rPr lang="en-US" sz="1000" i="1" dirty="0" smtClean="0">
                <a:solidFill>
                  <a:srgbClr val="000000"/>
                </a:solidFill>
                <a:latin typeface="Source Sans Pro" pitchFamily="34" charset="0"/>
              </a:rPr>
              <a:t>Sources: Sigma (2017) and AXCO report</a:t>
            </a:r>
          </a:p>
        </p:txBody>
      </p:sp>
    </p:spTree>
    <p:extLst>
      <p:ext uri="{BB962C8B-B14F-4D97-AF65-F5344CB8AC3E}">
        <p14:creationId xmlns:p14="http://schemas.microsoft.com/office/powerpoint/2010/main" val="20115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Observations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r>
              <a:rPr lang="en-US" dirty="0" smtClean="0"/>
              <a:t>Resilience characterizes a mature economic approach to anticipate future trends and risks. </a:t>
            </a:r>
          </a:p>
          <a:p>
            <a:endParaRPr lang="en-US" dirty="0" smtClean="0"/>
          </a:p>
          <a:p>
            <a:r>
              <a:rPr lang="en-US" dirty="0" smtClean="0"/>
              <a:t>Life insurance is related to economic development but two questions remain:</a:t>
            </a:r>
          </a:p>
          <a:p>
            <a:pPr lvl="1"/>
            <a:r>
              <a:rPr lang="en-US" dirty="0" smtClean="0"/>
              <a:t>Is it a consequence or a cause? </a:t>
            </a:r>
          </a:p>
          <a:p>
            <a:pPr lvl="1"/>
            <a:r>
              <a:rPr lang="en-US" dirty="0" smtClean="0"/>
              <a:t>How can this be leveraged for enhancing resilience?  </a:t>
            </a:r>
          </a:p>
          <a:p>
            <a:endParaRPr lang="en-US" dirty="0" smtClean="0"/>
          </a:p>
          <a:p>
            <a:r>
              <a:rPr lang="en-US" dirty="0" smtClean="0"/>
              <a:t>There is no “One size fits all” resilience recipe and all countries need to adapt their own resilience approach according to their own specificities(e.g. USA, Switzerland…)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marR="0" lvl="0" indent="0" algn="l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C6"/>
                </a:solidFill>
                <a:effectLst/>
                <a:uLnTx/>
                <a:uFillTx/>
                <a:latin typeface="Source Sans Pro"/>
                <a:ea typeface="+mn-ea"/>
                <a:cs typeface="Sakkal Majalla" pitchFamily="2" charset="-78"/>
              </a:rPr>
              <a:t>2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srgbClr val="00AEC6"/>
              </a:solidFill>
              <a:effectLst/>
              <a:uLnTx/>
              <a:uFillTx/>
              <a:latin typeface="Source Sans Pro"/>
              <a:ea typeface="+mn-ea"/>
              <a:cs typeface="Sakkal Majalla" pitchFamily="2" charset="-7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945629"/>
            <a:ext cx="785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2pPr marL="11113" lvl="1" indent="0" algn="ctr" eaLnBrk="1" hangingPunct="1">
              <a:defRPr sz="3000">
                <a:solidFill>
                  <a:schemeClr val="bg1"/>
                </a:solidFill>
              </a:defRPr>
            </a:lvl2pPr>
          </a:lstStyle>
          <a:p>
            <a:pPr lvl="0" algn="ctr">
              <a:defRPr/>
            </a:pPr>
            <a:r>
              <a:rPr lang="en-US" sz="3000" dirty="0" smtClean="0">
                <a:solidFill>
                  <a:prstClr val="white"/>
                </a:solidFill>
              </a:rPr>
              <a:t>Current situation in the Gulf</a:t>
            </a:r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6"/>
          <p:cNvSpPr>
            <a:spLocks noGrp="1"/>
          </p:cNvSpPr>
          <p:nvPr>
            <p:ph type="title"/>
          </p:nvPr>
        </p:nvSpPr>
        <p:spPr bwMode="auto">
          <a:xfrm>
            <a:off x="233363" y="274638"/>
            <a:ext cx="73453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dirty="0" smtClean="0"/>
              <a:t>GCC economies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33363" y="576263"/>
            <a:ext cx="7345362" cy="215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 smtClean="0"/>
              <a:t>Common focus points in the region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52475" y="2593438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Young population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sp>
        <p:nvSpPr>
          <p:cNvPr id="419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6C4E8A-49E9-4CFD-9175-005FCE1B5DA8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13" name="ZoneTexte 9"/>
          <p:cNvSpPr txBox="1"/>
          <p:nvPr/>
        </p:nvSpPr>
        <p:spPr>
          <a:xfrm>
            <a:off x="5143500" y="2593438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Economic development</a:t>
            </a:r>
            <a:r>
              <a:rPr lang="en-GB" noProof="1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endParaRPr lang="en-GB" noProof="1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4" name="ZoneTexte 9"/>
          <p:cNvSpPr txBox="1"/>
          <p:nvPr/>
        </p:nvSpPr>
        <p:spPr>
          <a:xfrm>
            <a:off x="2781300" y="2593438"/>
            <a:ext cx="2090738" cy="37702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Political stability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GB" sz="1050" noProof="1">
              <a:solidFill>
                <a:srgbClr val="00008F"/>
              </a:solidFill>
              <a:latin typeface="Source Sans Pro"/>
              <a:cs typeface="Arial" charset="0"/>
            </a:endParaRP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64750"/>
            <a:ext cx="782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65" y="162665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06" y="162665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GCC economies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Some pronounced specificities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9820335"/>
              </p:ext>
            </p:extLst>
          </p:nvPr>
        </p:nvGraphicFramePr>
        <p:xfrm>
          <a:off x="195263" y="968375"/>
          <a:ext cx="731043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80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vs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 a resilient economy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0266630"/>
              </p:ext>
            </p:extLst>
          </p:nvPr>
        </p:nvGraphicFramePr>
        <p:xfrm>
          <a:off x="195263" y="968375"/>
          <a:ext cx="731043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21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Consequences of the subprime crisis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r>
              <a:rPr lang="en-GB" dirty="0" smtClean="0"/>
              <a:t>The case of Dubai 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r>
              <a:rPr lang="en-US" dirty="0" smtClean="0"/>
              <a:t>Economy was overheating</a:t>
            </a:r>
          </a:p>
          <a:p>
            <a:r>
              <a:rPr lang="en-US" dirty="0" smtClean="0"/>
              <a:t>There was no efficient metric in place to predict it </a:t>
            </a:r>
          </a:p>
          <a:p>
            <a:r>
              <a:rPr lang="en-US" dirty="0" smtClean="0"/>
              <a:t>Policies were not so strong as they are today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Are we better prepared today?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Observations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r>
              <a:rPr lang="en-US" dirty="0" smtClean="0"/>
              <a:t>In these changing times, Gulf countries have to anticipate future trends and new risks. </a:t>
            </a:r>
          </a:p>
          <a:p>
            <a:endParaRPr lang="en-US" dirty="0" smtClean="0"/>
          </a:p>
          <a:p>
            <a:r>
              <a:rPr lang="en-US" dirty="0" smtClean="0"/>
              <a:t>Let’s see how life insurance can support these ambitions.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marR="0" lvl="0" indent="0" algn="l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C6"/>
                </a:solidFill>
                <a:effectLst/>
                <a:uLnTx/>
                <a:uFillTx/>
                <a:latin typeface="Source Sans Pro"/>
                <a:ea typeface="+mn-ea"/>
                <a:cs typeface="Sakkal Majalla" pitchFamily="2" charset="-78"/>
              </a:rPr>
              <a:t>3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srgbClr val="00AEC6"/>
              </a:solidFill>
              <a:effectLst/>
              <a:uLnTx/>
              <a:uFillTx/>
              <a:latin typeface="Source Sans Pro"/>
              <a:ea typeface="+mn-ea"/>
              <a:cs typeface="Sakkal Majalla" pitchFamily="2" charset="-7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945629"/>
            <a:ext cx="785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2pPr marL="11113" lvl="1" indent="0" algn="ctr" eaLnBrk="1" hangingPunct="1">
              <a:defRPr sz="3000">
                <a:solidFill>
                  <a:schemeClr val="bg1"/>
                </a:solidFill>
              </a:defRPr>
            </a:lvl2pPr>
          </a:lstStyle>
          <a:p>
            <a:pPr lvl="0" algn="ctr">
              <a:defRPr/>
            </a:pPr>
            <a:r>
              <a:rPr lang="en-US" sz="3000" dirty="0" smtClean="0">
                <a:solidFill>
                  <a:prstClr val="white"/>
                </a:solidFill>
              </a:rPr>
              <a:t>Propositions for a resilient economy</a:t>
            </a:r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7471707"/>
              </p:ext>
            </p:extLst>
          </p:nvPr>
        </p:nvGraphicFramePr>
        <p:xfrm>
          <a:off x="195263" y="968375"/>
          <a:ext cx="731043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51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 txBox="1">
            <a:spLocks/>
          </p:cNvSpPr>
          <p:nvPr/>
        </p:nvSpPr>
        <p:spPr bwMode="auto">
          <a:xfrm>
            <a:off x="-3175" y="1431925"/>
            <a:ext cx="78152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defRPr/>
            </a:pPr>
            <a:r>
              <a:rPr lang="ar-DZ" altLang="fr-FR" sz="9600" dirty="0">
                <a:solidFill>
                  <a:schemeClr val="bg1"/>
                </a:solidFill>
                <a:latin typeface="+mj-lt"/>
                <a:cs typeface="Arial" charset="0"/>
              </a:rPr>
              <a:t>أهلا وسهلا</a:t>
            </a:r>
            <a:endParaRPr lang="en-GB" altLang="fr-FR" sz="96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Simplistic view of different categories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7212353"/>
              </p:ext>
            </p:extLst>
          </p:nvPr>
        </p:nvGraphicFramePr>
        <p:xfrm>
          <a:off x="1106158" y="1223689"/>
          <a:ext cx="6002337" cy="240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sp>
        <p:nvSpPr>
          <p:cNvPr id="8" name="ZoneTexte 9"/>
          <p:cNvSpPr txBox="1"/>
          <p:nvPr/>
        </p:nvSpPr>
        <p:spPr>
          <a:xfrm>
            <a:off x="1637232" y="931386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Protection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sp>
        <p:nvSpPr>
          <p:cNvPr id="9" name="ZoneTexte 9"/>
          <p:cNvSpPr txBox="1"/>
          <p:nvPr/>
        </p:nvSpPr>
        <p:spPr>
          <a:xfrm>
            <a:off x="4595895" y="931386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Savings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445568" y="1679373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Group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sp>
        <p:nvSpPr>
          <p:cNvPr id="11" name="ZoneTexte 9"/>
          <p:cNvSpPr txBox="1"/>
          <p:nvPr/>
        </p:nvSpPr>
        <p:spPr>
          <a:xfrm>
            <a:off x="-393016" y="2782190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Individual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9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6" y="211337"/>
            <a:ext cx="7344088" cy="288000"/>
          </a:xfrm>
        </p:spPr>
        <p:txBody>
          <a:bodyPr/>
          <a:lstStyle/>
          <a:p>
            <a:r>
              <a:rPr lang="en-GB" altLang="fr-FR" dirty="0" smtClean="0"/>
              <a:t>Individual protection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4044" y="563762"/>
            <a:ext cx="7344000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33363" y="788797"/>
            <a:ext cx="7309818" cy="2914650"/>
          </a:xfrm>
        </p:spPr>
        <p:txBody>
          <a:bodyPr/>
          <a:lstStyle/>
          <a:p>
            <a:pPr marL="0" lvl="1" indent="0" algn="just">
              <a:buNone/>
            </a:pPr>
            <a:endParaRPr lang="en-US" dirty="0" smtClean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Living benefits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Disability for instance</a:t>
            </a:r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Financial loss is covered</a:t>
            </a:r>
            <a:endParaRPr lang="en-US" sz="1400" dirty="0">
              <a:solidFill>
                <a:srgbClr val="027180"/>
              </a:solidFill>
            </a:endParaRP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Breadwinner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Key-man cover </a:t>
            </a:r>
            <a:endParaRPr lang="en-US" dirty="0"/>
          </a:p>
          <a:p>
            <a:r>
              <a:rPr lang="en-US" dirty="0" smtClean="0">
                <a:solidFill>
                  <a:srgbClr val="027180"/>
                </a:solidFill>
              </a:rPr>
              <a:t>Case of credit life 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It can ease the issuance of loans (to both individuals and corporates)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1" indent="0" algn="just">
              <a:buNone/>
            </a:pPr>
            <a:endParaRPr lang="en-US" dirty="0" smtClean="0"/>
          </a:p>
          <a:p>
            <a:pPr marL="0" lvl="1" indent="0" algn="just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>
              <a:solidFill>
                <a:srgbClr val="02718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5" y="4060826"/>
            <a:ext cx="1822450" cy="233362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6" y="211337"/>
            <a:ext cx="7344088" cy="288000"/>
          </a:xfrm>
        </p:spPr>
        <p:txBody>
          <a:bodyPr/>
          <a:lstStyle/>
          <a:p>
            <a:r>
              <a:rPr lang="en-GB" altLang="fr-FR" dirty="0" smtClean="0"/>
              <a:t>Group Life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4044" y="563762"/>
            <a:ext cx="7344000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33363" y="788797"/>
            <a:ext cx="7309818" cy="2914650"/>
          </a:xfrm>
        </p:spPr>
        <p:txBody>
          <a:bodyPr/>
          <a:lstStyle/>
          <a:p>
            <a:pPr marL="0" lvl="1" indent="0" algn="just">
              <a:buNone/>
            </a:pPr>
            <a:endParaRPr lang="en-US" dirty="0" smtClean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Employees welfare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Employees are </a:t>
            </a:r>
            <a:r>
              <a:rPr lang="en-US" dirty="0" smtClean="0"/>
              <a:t>covered</a:t>
            </a:r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Talent attraction 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Part </a:t>
            </a:r>
            <a:r>
              <a:rPr lang="en-US" dirty="0" smtClean="0"/>
              <a:t>of the “fringe benefits</a:t>
            </a:r>
            <a:r>
              <a:rPr lang="en-US" dirty="0" smtClean="0"/>
              <a:t>” </a:t>
            </a:r>
            <a:endParaRPr lang="en-US" dirty="0" smtClean="0"/>
          </a:p>
          <a:p>
            <a:r>
              <a:rPr lang="en-US" dirty="0" smtClean="0">
                <a:solidFill>
                  <a:srgbClr val="027180"/>
                </a:solidFill>
              </a:rPr>
              <a:t>Risk management 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Abnormal claim experience would be looked at by insurers and has a </a:t>
            </a:r>
            <a:r>
              <a:rPr lang="en-US" dirty="0" smtClean="0"/>
              <a:t>cost</a:t>
            </a:r>
            <a:endParaRPr lang="en-US" dirty="0" smtClean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Case of disability (and subsequent rehab) </a:t>
            </a:r>
          </a:p>
          <a:p>
            <a:pPr marL="0" lvl="1" indent="0" algn="just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>
              <a:solidFill>
                <a:srgbClr val="02718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5" y="4060826"/>
            <a:ext cx="1822450" cy="233362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6" y="211337"/>
            <a:ext cx="7344088" cy="288000"/>
          </a:xfrm>
        </p:spPr>
        <p:txBody>
          <a:bodyPr/>
          <a:lstStyle/>
          <a:p>
            <a:r>
              <a:rPr lang="en-GB" altLang="fr-FR" dirty="0" smtClean="0"/>
              <a:t>Savings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4044" y="563762"/>
            <a:ext cx="7344000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33363" y="788797"/>
            <a:ext cx="7309818" cy="2914650"/>
          </a:xfrm>
        </p:spPr>
        <p:txBody>
          <a:bodyPr/>
          <a:lstStyle/>
          <a:p>
            <a:pPr marL="0" lvl="1" indent="0" algn="just">
              <a:buNone/>
            </a:pPr>
            <a:endParaRPr lang="en-US" dirty="0" smtClean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Keep a light tax regime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No notion of the Providence </a:t>
            </a:r>
            <a:r>
              <a:rPr lang="en-US" dirty="0" smtClean="0"/>
              <a:t>State</a:t>
            </a:r>
            <a:endParaRPr lang="en-US" dirty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Financial wellness and security</a:t>
            </a:r>
            <a:endParaRPr lang="en-US" sz="1400" dirty="0">
              <a:solidFill>
                <a:srgbClr val="027180"/>
              </a:solidFill>
            </a:endParaRP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In case of economic </a:t>
            </a:r>
            <a:r>
              <a:rPr lang="en-US" dirty="0" smtClean="0"/>
              <a:t>crisis</a:t>
            </a:r>
            <a:endParaRPr lang="en-US" dirty="0" smtClean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Strong currencies (dollar-pegged)</a:t>
            </a:r>
          </a:p>
          <a:p>
            <a:r>
              <a:rPr lang="en-US" dirty="0" smtClean="0">
                <a:solidFill>
                  <a:srgbClr val="027180"/>
                </a:solidFill>
              </a:rPr>
              <a:t>Professional wealth management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Advisory role is </a:t>
            </a:r>
            <a:r>
              <a:rPr lang="en-US" dirty="0" smtClean="0"/>
              <a:t>important </a:t>
            </a:r>
            <a:endParaRPr lang="en-US" dirty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Smoothing of revenues and expenditures for the </a:t>
            </a:r>
            <a:r>
              <a:rPr lang="en-US" dirty="0" smtClean="0"/>
              <a:t>individual</a:t>
            </a:r>
            <a:endParaRPr lang="en-US" dirty="0" smtClean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1" indent="0" algn="just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>
              <a:solidFill>
                <a:srgbClr val="02718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5" y="4060826"/>
            <a:ext cx="1822450" cy="233362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1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6" y="211337"/>
            <a:ext cx="7344088" cy="288000"/>
          </a:xfrm>
        </p:spPr>
        <p:txBody>
          <a:bodyPr/>
          <a:lstStyle/>
          <a:p>
            <a:r>
              <a:rPr lang="en-GB" altLang="fr-FR" dirty="0" smtClean="0"/>
              <a:t>Pension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4044" y="563762"/>
            <a:ext cx="7344000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33363" y="788797"/>
            <a:ext cx="7309818" cy="2914650"/>
          </a:xfrm>
        </p:spPr>
        <p:txBody>
          <a:bodyPr/>
          <a:lstStyle/>
          <a:p>
            <a:pPr marL="0" lvl="1" indent="0" algn="just">
              <a:buNone/>
            </a:pPr>
            <a:endParaRPr lang="en-US" dirty="0" smtClean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>
                <a:solidFill>
                  <a:srgbClr val="027180"/>
                </a:solidFill>
              </a:rPr>
              <a:t>Shift to the private sector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/>
              <a:t>Saving on governmental </a:t>
            </a:r>
            <a:r>
              <a:rPr lang="en-US" dirty="0" smtClean="0"/>
              <a:t>spending</a:t>
            </a:r>
            <a:endParaRPr lang="en-US" dirty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Liability doesn’t lie with the employer anymore (risk of bankruptcy</a:t>
            </a:r>
            <a:r>
              <a:rPr lang="en-US" dirty="0" smtClean="0"/>
              <a:t>)</a:t>
            </a:r>
            <a:endParaRPr lang="en-US" dirty="0" smtClean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Same </a:t>
            </a:r>
            <a:r>
              <a:rPr lang="en-US" dirty="0"/>
              <a:t>trend as in </a:t>
            </a:r>
            <a:r>
              <a:rPr lang="en-US" dirty="0" smtClean="0"/>
              <a:t>Europe</a:t>
            </a:r>
            <a:endParaRPr lang="en-US" dirty="0" smtClean="0">
              <a:solidFill>
                <a:srgbClr val="027180"/>
              </a:solidFill>
            </a:endParaRPr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Financial wellness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Education and self-discipline from the </a:t>
            </a:r>
            <a:r>
              <a:rPr lang="en-US" dirty="0" smtClean="0"/>
              <a:t>employee</a:t>
            </a:r>
            <a:endParaRPr lang="en-US" dirty="0" smtClean="0"/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It’s an economical </a:t>
            </a:r>
            <a:r>
              <a:rPr lang="en-US" dirty="0" smtClean="0"/>
              <a:t>solution</a:t>
            </a:r>
            <a:endParaRPr lang="en-US" dirty="0" smtClean="0"/>
          </a:p>
          <a:p>
            <a:pPr marL="260350" lvl="1" indent="-260350">
              <a:buFont typeface="fleche_rond" pitchFamily="2" charset="0"/>
              <a:buChar char=""/>
            </a:pPr>
            <a:r>
              <a:rPr lang="en-US" sz="1400" dirty="0" smtClean="0">
                <a:solidFill>
                  <a:srgbClr val="027180"/>
                </a:solidFill>
              </a:rPr>
              <a:t>Localization of investment  </a:t>
            </a:r>
          </a:p>
          <a:p>
            <a:pPr marL="260350" lvl="1" indent="-260350" algn="just">
              <a:buFont typeface="Arial" panose="020B0604020202020204" pitchFamily="34" charset="0"/>
              <a:buChar char="•"/>
            </a:pPr>
            <a:r>
              <a:rPr lang="en-US" dirty="0" smtClean="0"/>
              <a:t>Important assets are captured through it and can benefit the local economy </a:t>
            </a:r>
          </a:p>
          <a:p>
            <a:pPr marL="0" lvl="1" indent="0" algn="just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>
              <a:solidFill>
                <a:srgbClr val="02718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5" y="4060826"/>
            <a:ext cx="1822450" cy="233362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9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Moral of the story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chemeClr val="accent1"/>
              </a:solidFill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1"/>
                </a:solidFill>
                <a:latin typeface="French Script MT" panose="03020402040607040605" pitchFamily="66" charset="0"/>
              </a:rPr>
              <a:t>I </a:t>
            </a:r>
            <a:r>
              <a:rPr lang="en-US" sz="6000" dirty="0">
                <a:solidFill>
                  <a:schemeClr val="accent1"/>
                </a:solidFill>
                <a:latin typeface="French Script MT" panose="03020402040607040605" pitchFamily="66" charset="0"/>
              </a:rPr>
              <a:t>bend and do not break</a:t>
            </a:r>
            <a:r>
              <a:rPr lang="en-US" sz="6000" dirty="0">
                <a:solidFill>
                  <a:schemeClr val="accent1"/>
                </a:solidFill>
              </a:rPr>
              <a:t>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0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 txBox="1">
            <a:spLocks/>
          </p:cNvSpPr>
          <p:nvPr/>
        </p:nvSpPr>
        <p:spPr bwMode="auto">
          <a:xfrm>
            <a:off x="0" y="1951095"/>
            <a:ext cx="78152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defRPr/>
            </a:pPr>
            <a:r>
              <a:rPr lang="en-GB" altLang="fr-FR" sz="4000" dirty="0" smtClean="0">
                <a:solidFill>
                  <a:schemeClr val="bg1"/>
                </a:solidFill>
                <a:latin typeface="+mj-lt"/>
                <a:cs typeface="Arial" charset="0"/>
              </a:rPr>
              <a:t>Questions </a:t>
            </a:r>
            <a:endParaRPr lang="en-GB" altLang="fr-FR" sz="4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 txBox="1">
            <a:spLocks/>
          </p:cNvSpPr>
          <p:nvPr/>
        </p:nvSpPr>
        <p:spPr bwMode="auto">
          <a:xfrm>
            <a:off x="238919" y="1917699"/>
            <a:ext cx="433308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defRPr/>
            </a:pPr>
            <a:r>
              <a:rPr lang="en-GB" altLang="fr-FR" sz="6000" dirty="0">
                <a:solidFill>
                  <a:schemeClr val="bg1"/>
                </a:solidFill>
                <a:latin typeface="+mj-lt"/>
                <a:cs typeface="Arial" charset="0"/>
              </a:rPr>
              <a:t>Thank you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3907631" y="1127124"/>
            <a:ext cx="296624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defRPr/>
            </a:pPr>
            <a:r>
              <a:rPr lang="ar-DZ" altLang="fr-FR" sz="7200" dirty="0">
                <a:solidFill>
                  <a:schemeClr val="bg1"/>
                </a:solidFill>
                <a:latin typeface="+mj-lt"/>
                <a:cs typeface="Arial" charset="0"/>
              </a:rPr>
              <a:t>شکرا </a:t>
            </a:r>
            <a:endParaRPr lang="en-GB" altLang="fr-FR" sz="72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233999" y="274638"/>
            <a:ext cx="7529641" cy="288000"/>
          </a:xfrm>
        </p:spPr>
        <p:txBody>
          <a:bodyPr/>
          <a:lstStyle/>
          <a:p>
            <a:r>
              <a:rPr lang="en-GB" altLang="fr-FR" dirty="0" smtClean="0"/>
              <a:t>A tale of my </a:t>
            </a:r>
            <a:r>
              <a:rPr lang="en-GB" altLang="fr-FR" dirty="0" smtClean="0"/>
              <a:t>childhood: from </a:t>
            </a:r>
            <a:r>
              <a:rPr lang="en-GB" altLang="fr-FR" dirty="0" err="1" smtClean="0"/>
              <a:t>Kalila</a:t>
            </a:r>
            <a:r>
              <a:rPr lang="en-GB" altLang="fr-FR" dirty="0" smtClean="0"/>
              <a:t> and </a:t>
            </a:r>
            <a:r>
              <a:rPr lang="en-GB" altLang="fr-FR" dirty="0" err="1" smtClean="0"/>
              <a:t>Dimna</a:t>
            </a:r>
            <a:r>
              <a:rPr lang="en-GB" altLang="fr-FR" dirty="0" smtClean="0"/>
              <a:t> to Les fables de la Fontaine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r>
              <a:rPr lang="en-GB" dirty="0" smtClean="0"/>
              <a:t>The oak and the </a:t>
            </a:r>
            <a:r>
              <a:rPr lang="en-GB" dirty="0" smtClean="0"/>
              <a:t>reed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French Script MT" panose="03020402040607040605" pitchFamily="66" charset="0"/>
              </a:rPr>
              <a:t>The oak one day says to the reed: You have a good right to blame the nature of things, a wren for you is a heavy thing to bear …/… While my brow, like Mount Caucasus, not satisfied with catching the rays of the sun, resists the effort of the tempest…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1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latin typeface="French Script MT" panose="03020402040607040605" pitchFamily="66" charset="0"/>
              </a:rPr>
              <a:t>I bend and do not break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4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6"/>
          <p:cNvSpPr>
            <a:spLocks noGrp="1"/>
          </p:cNvSpPr>
          <p:nvPr>
            <p:ph type="title"/>
          </p:nvPr>
        </p:nvSpPr>
        <p:spPr bwMode="auto">
          <a:xfrm>
            <a:off x="233363" y="274638"/>
            <a:ext cx="73453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mtClean="0"/>
              <a:t>Objectives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33363" y="576263"/>
            <a:ext cx="7345362" cy="215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1301750" y="1217613"/>
            <a:ext cx="7272338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611313" eaLnBrk="1" hangingPunct="1">
              <a:spcAft>
                <a:spcPts val="1000"/>
              </a:spcAft>
              <a:buClr>
                <a:srgbClr val="027180"/>
              </a:buClr>
              <a:buSzPct val="85000"/>
              <a:defRPr/>
            </a:pPr>
            <a:r>
              <a:rPr lang="en-GB" noProof="1">
                <a:solidFill>
                  <a:srgbClr val="000000"/>
                </a:solidFill>
                <a:cs typeface="Arial" charset="0"/>
              </a:rPr>
              <a:t>Assess the </a:t>
            </a:r>
            <a:r>
              <a:rPr lang="en-GB" noProof="1" smtClean="0">
                <a:solidFill>
                  <a:srgbClr val="000000"/>
                </a:solidFill>
                <a:cs typeface="Arial" charset="0"/>
              </a:rPr>
              <a:t>situation </a:t>
            </a:r>
            <a:r>
              <a:rPr lang="en-GB" noProof="1">
                <a:solidFill>
                  <a:srgbClr val="000000"/>
                </a:solidFill>
                <a:cs typeface="Arial" charset="0"/>
              </a:rPr>
              <a:t>in our economies </a:t>
            </a:r>
          </a:p>
        </p:txBody>
      </p:sp>
      <p:sp>
        <p:nvSpPr>
          <p:cNvPr id="3994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0D44CE-A65E-4D0E-95BC-15DF7F8B5851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Annual Gulf Insurance Forum 2019</a:t>
            </a:r>
            <a:endParaRPr lang="fr-FR" dirty="0"/>
          </a:p>
        </p:txBody>
      </p:sp>
      <p:pic>
        <p:nvPicPr>
          <p:cNvPr id="3994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24150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935038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/>
        </p:nvSpPr>
        <p:spPr>
          <a:xfrm>
            <a:off x="1301750" y="3106738"/>
            <a:ext cx="5500688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611313" eaLnBrk="1" hangingPunct="1">
              <a:spcAft>
                <a:spcPts val="1000"/>
              </a:spcAft>
              <a:buClr>
                <a:srgbClr val="027180"/>
              </a:buClr>
              <a:buSzPct val="85000"/>
              <a:defRPr/>
            </a:pPr>
            <a:r>
              <a:rPr lang="en-GB" noProof="1" smtClean="0">
                <a:solidFill>
                  <a:srgbClr val="000000"/>
                </a:solidFill>
                <a:latin typeface="+mj-lt"/>
                <a:cs typeface="Arial" charset="0"/>
              </a:rPr>
              <a:t>Discuss actual propositions from the life insurance industry</a:t>
            </a:r>
            <a:endParaRPr lang="en-GB" sz="10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5" name="ZoneTexte 9"/>
          <p:cNvSpPr txBox="1"/>
          <p:nvPr/>
        </p:nvSpPr>
        <p:spPr>
          <a:xfrm>
            <a:off x="1301750" y="2151063"/>
            <a:ext cx="5164138" cy="214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611313" eaLnBrk="1" hangingPunct="1">
              <a:spcAft>
                <a:spcPts val="1000"/>
              </a:spcAft>
              <a:buClr>
                <a:srgbClr val="027180"/>
              </a:buClr>
              <a:buSzPct val="85000"/>
              <a:defRPr/>
            </a:pPr>
            <a:r>
              <a:rPr lang="en-GB" noProof="1" smtClean="0">
                <a:solidFill>
                  <a:srgbClr val="000000"/>
                </a:solidFill>
                <a:latin typeface="+mj-lt"/>
                <a:cs typeface="Arial" charset="0"/>
              </a:rPr>
              <a:t>Identify shortfalls for a resilient economy </a:t>
            </a:r>
            <a:endParaRPr lang="en-GB" noProof="1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5" y="186690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233407" y="98085"/>
            <a:ext cx="7344088" cy="288000"/>
          </a:xfrm>
        </p:spPr>
        <p:txBody>
          <a:bodyPr/>
          <a:lstStyle/>
          <a:p>
            <a:r>
              <a:rPr lang="en-GB" altLang="fr-FR" dirty="0" smtClean="0"/>
              <a:t>Table of contents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3495" y="420708"/>
            <a:ext cx="7344000" cy="216000"/>
          </a:xfrm>
        </p:spPr>
        <p:txBody>
          <a:bodyPr/>
          <a:lstStyle/>
          <a:p>
            <a:r>
              <a:rPr lang="en-US" dirty="0"/>
              <a:t>Development of life insurance solutions for a resilient economy in the Gulf countries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50773"/>
              </p:ext>
            </p:extLst>
          </p:nvPr>
        </p:nvGraphicFramePr>
        <p:xfrm>
          <a:off x="233363" y="1104339"/>
          <a:ext cx="4564487" cy="177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03">
                  <a:extLst>
                    <a:ext uri="{9D8B030D-6E8A-4147-A177-3AD203B41FA5}">
                      <a16:colId xmlns:a16="http://schemas.microsoft.com/office/drawing/2014/main" val="2309169690"/>
                    </a:ext>
                  </a:extLst>
                </a:gridCol>
                <a:gridCol w="3142023">
                  <a:extLst>
                    <a:ext uri="{9D8B030D-6E8A-4147-A177-3AD203B41FA5}">
                      <a16:colId xmlns:a16="http://schemas.microsoft.com/office/drawing/2014/main" val="608816021"/>
                    </a:ext>
                  </a:extLst>
                </a:gridCol>
                <a:gridCol w="834061">
                  <a:extLst>
                    <a:ext uri="{9D8B030D-6E8A-4147-A177-3AD203B41FA5}">
                      <a16:colId xmlns:a16="http://schemas.microsoft.com/office/drawing/2014/main" val="180740998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Duration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6842"/>
                  </a:ext>
                </a:extLst>
              </a:tr>
              <a:tr h="4964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97321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Overview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 </a:t>
                      </a:r>
                      <a:r>
                        <a:rPr lang="en-US" sz="1100" baseline="0" dirty="0" err="1" smtClean="0"/>
                        <a:t>mins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21943"/>
                  </a:ext>
                </a:extLst>
              </a:tr>
              <a:tr h="4964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situation in the Gulf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 </a:t>
                      </a:r>
                      <a:r>
                        <a:rPr lang="en-US" sz="1100" baseline="0" dirty="0" err="1" smtClean="0"/>
                        <a:t>mins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07111"/>
                  </a:ext>
                </a:extLst>
              </a:tr>
              <a:tr h="496476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Propositions for a resilient economy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 </a:t>
                      </a:r>
                      <a:r>
                        <a:rPr lang="en-US" sz="1100" dirty="0" err="1" smtClean="0"/>
                        <a:t>mins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957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682" y="1467551"/>
            <a:ext cx="1141653" cy="9438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73508" y="1831772"/>
            <a:ext cx="1973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30 minutes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390525" y="4060825"/>
            <a:ext cx="1822450" cy="2333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6969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7663" indent="109538" algn="l" defTabSz="6969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6913" indent="217488" algn="l" defTabSz="6969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44575" indent="327025" algn="l" defTabSz="6969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93825" indent="434975" algn="l" defTabSz="6969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" dirty="0" smtClean="0">
                <a:latin typeface="+mn-lt"/>
              </a:rPr>
              <a:t>Annual Gulf Insurance Forum 2019</a:t>
            </a:r>
            <a:endParaRPr lang="fr-F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5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marR="0" lvl="0" indent="0" algn="l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>
                <a:ln>
                  <a:noFill/>
                </a:ln>
                <a:solidFill>
                  <a:srgbClr val="00AEC6"/>
                </a:solidFill>
                <a:effectLst/>
                <a:uLnTx/>
                <a:uFillTx/>
                <a:latin typeface="Source Sans Pro"/>
                <a:ea typeface="+mn-ea"/>
                <a:cs typeface="Sakkal Majalla" pitchFamily="2" charset="-78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945629"/>
            <a:ext cx="785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2pPr marL="11113" lvl="1" indent="0" algn="ctr" eaLnBrk="1" hangingPunct="1">
              <a:defRPr sz="3000">
                <a:solidFill>
                  <a:schemeClr val="bg1"/>
                </a:solidFill>
              </a:defRPr>
            </a:lvl2pPr>
          </a:lstStyle>
          <a:p>
            <a:pPr marL="0" marR="0" lvl="0" indent="0" algn="ctr" defTabSz="696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Overview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Resilience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r>
              <a:rPr lang="en-GB" dirty="0" smtClean="0"/>
              <a:t>Definition 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r>
              <a:rPr lang="en-US" dirty="0" smtClean="0"/>
              <a:t>A classic mistake is to define resilience by opposition to vulnerability.</a:t>
            </a:r>
          </a:p>
          <a:p>
            <a:endParaRPr lang="en-US" dirty="0" smtClean="0"/>
          </a:p>
          <a:p>
            <a:r>
              <a:rPr lang="en-US" dirty="0" smtClean="0"/>
              <a:t>A resilient economy is able, due to anticipated policies, to withstand or recover effects from exogenous shocks.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It is difficult to implement adequate metrics.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6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6"/>
          <p:cNvSpPr>
            <a:spLocks noGrp="1"/>
          </p:cNvSpPr>
          <p:nvPr>
            <p:ph type="title"/>
          </p:nvPr>
        </p:nvSpPr>
        <p:spPr bwMode="auto">
          <a:xfrm>
            <a:off x="233363" y="274638"/>
            <a:ext cx="73453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dirty="0" smtClean="0"/>
              <a:t>Building a resilient economy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33363" y="576263"/>
            <a:ext cx="7345362" cy="215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 smtClean="0"/>
              <a:t>Ambitions 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52475" y="2243138"/>
            <a:ext cx="1973263" cy="70019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Economic growth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chemeClr val="tx2"/>
                </a:solidFill>
                <a:latin typeface="+mj-lt"/>
                <a:cs typeface="Arial" charset="0"/>
              </a:rPr>
              <a:t>Enhance productivity</a:t>
            </a:r>
            <a:endParaRPr lang="en-GB" sz="1050" noProof="1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chemeClr val="tx2"/>
                </a:solidFill>
                <a:latin typeface="+mj-lt"/>
                <a:cs typeface="Arial" charset="0"/>
              </a:rPr>
              <a:t>Encourage competitiveness</a:t>
            </a:r>
            <a:endParaRPr lang="en-GB" sz="1050" noProof="1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chemeClr val="tx2"/>
                </a:solidFill>
                <a:latin typeface="+mj-lt"/>
                <a:cs typeface="Arial" charset="0"/>
              </a:rPr>
              <a:t>Reliable financial system</a:t>
            </a:r>
            <a:endParaRPr lang="en-GB" sz="10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419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6C4E8A-49E9-4CFD-9175-005FCE1B5DA8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  <p:pic>
        <p:nvPicPr>
          <p:cNvPr id="4199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49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9"/>
          <p:cNvSpPr txBox="1"/>
          <p:nvPr/>
        </p:nvSpPr>
        <p:spPr>
          <a:xfrm>
            <a:off x="5143500" y="2243138"/>
            <a:ext cx="1973263" cy="70019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Well-being of citizens</a:t>
            </a:r>
            <a:r>
              <a:rPr lang="en-GB" noProof="1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endParaRPr lang="en-GB" noProof="1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Enhance financial fairness</a:t>
            </a: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Fight against corruption </a:t>
            </a: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Sustainability </a:t>
            </a:r>
            <a:endParaRPr lang="en-GB" sz="1000" dirty="0">
              <a:solidFill>
                <a:srgbClr val="000000"/>
              </a:solidFill>
              <a:latin typeface="Source Sans Pro"/>
              <a:cs typeface="Arial" charset="0"/>
            </a:endParaRPr>
          </a:p>
        </p:txBody>
      </p:sp>
      <p:sp>
        <p:nvSpPr>
          <p:cNvPr id="14" name="ZoneTexte 9"/>
          <p:cNvSpPr txBox="1"/>
          <p:nvPr/>
        </p:nvSpPr>
        <p:spPr>
          <a:xfrm>
            <a:off x="2781300" y="2243138"/>
            <a:ext cx="2090738" cy="70019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defRPr/>
            </a:pPr>
            <a:r>
              <a:rPr lang="en-GB" b="1" noProof="1" smtClean="0">
                <a:solidFill>
                  <a:srgbClr val="027180"/>
                </a:solidFill>
                <a:latin typeface="+mj-lt"/>
                <a:cs typeface="Arial" charset="0"/>
              </a:rPr>
              <a:t>Empower people</a:t>
            </a:r>
            <a:endParaRPr lang="en-GB" b="1" noProof="1">
              <a:solidFill>
                <a:srgbClr val="027180"/>
              </a:solidFill>
              <a:latin typeface="+mj-lt"/>
              <a:cs typeface="Arial" charset="0"/>
            </a:endParaRP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Knowledge-based economy</a:t>
            </a: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Flexible workplaces</a:t>
            </a:r>
          </a:p>
          <a:p>
            <a:pPr marL="171450" indent="-171450" defTabSz="1611313" eaLnBrk="1" hangingPunct="1">
              <a:spcAft>
                <a:spcPts val="0"/>
              </a:spcAft>
              <a:buClr>
                <a:srgbClr val="02718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noProof="1" smtClean="0">
                <a:solidFill>
                  <a:srgbClr val="00008F"/>
                </a:solidFill>
                <a:latin typeface="Source Sans Pro"/>
                <a:cs typeface="Arial" charset="0"/>
              </a:rPr>
              <a:t>Generational transition </a:t>
            </a:r>
            <a:endParaRPr lang="en-GB" sz="1050" noProof="1">
              <a:solidFill>
                <a:srgbClr val="00008F"/>
              </a:solidFill>
              <a:latin typeface="Source Sans Pro"/>
              <a:cs typeface="Arial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30" y="792163"/>
            <a:ext cx="1448677" cy="14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31" y="961258"/>
            <a:ext cx="1198562" cy="11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B</a:t>
            </a:r>
            <a:r>
              <a:rPr lang="en-GB" altLang="fr-FR" dirty="0" smtClean="0"/>
              <a:t>enefits of life insurance</a:t>
            </a:r>
            <a:endParaRPr lang="en-GB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34000" y="619062"/>
            <a:ext cx="7344000" cy="216000"/>
          </a:xfrm>
        </p:spPr>
        <p:txBody>
          <a:bodyPr/>
          <a:lstStyle/>
          <a:p>
            <a:r>
              <a:rPr lang="en-GB" dirty="0" smtClean="0"/>
              <a:t>A financial and societal impact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1090" y="1107486"/>
            <a:ext cx="7439247" cy="2914650"/>
          </a:xfrm>
        </p:spPr>
        <p:txBody>
          <a:bodyPr/>
          <a:lstStyle/>
          <a:p>
            <a:r>
              <a:rPr lang="en-US" dirty="0" smtClean="0"/>
              <a:t>Long-term view</a:t>
            </a:r>
          </a:p>
          <a:p>
            <a:r>
              <a:rPr lang="en-US" dirty="0" smtClean="0"/>
              <a:t>Adaptable to all, at every stage of people’s life </a:t>
            </a:r>
          </a:p>
          <a:p>
            <a:r>
              <a:rPr lang="en-US" dirty="0" smtClean="0"/>
              <a:t>Flexible (e.g. various products, it can be offered to corporates or individuals)</a:t>
            </a:r>
          </a:p>
          <a:p>
            <a:r>
              <a:rPr lang="en-US" dirty="0" smtClean="0"/>
              <a:t>Professional wealth management capability </a:t>
            </a:r>
          </a:p>
          <a:p>
            <a:r>
              <a:rPr lang="en-US" dirty="0" smtClean="0"/>
              <a:t>Smooth out your financial position over time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7912A1-AF25-4A36-A598-117449867ADC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0524" y="4060825"/>
            <a:ext cx="1871091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Annual Gulf Insurance Forum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AXA Charte PPT">
      <a:dk1>
        <a:sysClr val="windowText" lastClr="000000"/>
      </a:dk1>
      <a:lt1>
        <a:sysClr val="window" lastClr="FFFFFF"/>
      </a:lt1>
      <a:dk2>
        <a:srgbClr val="00008F"/>
      </a:dk2>
      <a:lt2>
        <a:srgbClr val="FCD385"/>
      </a:lt2>
      <a:accent1>
        <a:srgbClr val="027180"/>
      </a:accent1>
      <a:accent2>
        <a:srgbClr val="E196AA"/>
      </a:accent2>
      <a:accent3>
        <a:srgbClr val="00AEC6"/>
      </a:accent3>
      <a:accent4>
        <a:srgbClr val="914146"/>
      </a:accent4>
      <a:accent5>
        <a:srgbClr val="343C3D"/>
      </a:accent5>
      <a:accent6>
        <a:srgbClr val="B5D0EE"/>
      </a:accent6>
      <a:hlink>
        <a:srgbClr val="00008F"/>
      </a:hlink>
      <a:folHlink>
        <a:srgbClr val="BFBFBF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27180"/>
          </a:solidFill>
        </a:ln>
      </a:spPr>
      <a:bodyPr anchor="ctr"/>
      <a:lstStyle>
        <a:defPPr algn="ctr" eaLnBrk="1" hangingPunct="1">
          <a:defRPr sz="1600" dirty="0" smtClean="0">
            <a:solidFill>
              <a:srgbClr val="027180"/>
            </a:solidFill>
            <a:latin typeface="+mj-lt"/>
            <a:cs typeface="Arial" charset="0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 anchor="b">
        <a:spAutoFit/>
      </a:bodyPr>
      <a:lstStyle>
        <a:defPPr eaLnBrk="1" hangingPunct="1">
          <a:defRPr sz="1000" dirty="0" err="1" smtClean="0">
            <a:solidFill>
              <a:srgbClr val="000000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AXA Charte PPT">
      <a:dk1>
        <a:sysClr val="windowText" lastClr="000000"/>
      </a:dk1>
      <a:lt1>
        <a:sysClr val="window" lastClr="FFFFFF"/>
      </a:lt1>
      <a:dk2>
        <a:srgbClr val="00008F"/>
      </a:dk2>
      <a:lt2>
        <a:srgbClr val="FCD385"/>
      </a:lt2>
      <a:accent1>
        <a:srgbClr val="027180"/>
      </a:accent1>
      <a:accent2>
        <a:srgbClr val="E196AA"/>
      </a:accent2>
      <a:accent3>
        <a:srgbClr val="00AEC6"/>
      </a:accent3>
      <a:accent4>
        <a:srgbClr val="914146"/>
      </a:accent4>
      <a:accent5>
        <a:srgbClr val="343C3D"/>
      </a:accent5>
      <a:accent6>
        <a:srgbClr val="B5D0EE"/>
      </a:accent6>
      <a:hlink>
        <a:srgbClr val="00008F"/>
      </a:hlink>
      <a:folHlink>
        <a:srgbClr val="BFBFBF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27180"/>
          </a:solidFill>
        </a:ln>
      </a:spPr>
      <a:bodyPr anchor="ctr"/>
      <a:lstStyle>
        <a:defPPr algn="ctr" eaLnBrk="1" hangingPunct="1">
          <a:defRPr sz="1600" dirty="0" smtClean="0">
            <a:solidFill>
              <a:srgbClr val="027180"/>
            </a:solidFill>
            <a:latin typeface="+mj-lt"/>
            <a:cs typeface="Arial" charset="0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 anchor="b">
        <a:spAutoFit/>
      </a:bodyPr>
      <a:lstStyle>
        <a:defPPr eaLnBrk="1" hangingPunct="1">
          <a:defRPr sz="1000" dirty="0" err="1" smtClean="0">
            <a:solidFill>
              <a:srgbClr val="000000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1713</Words>
  <Application>Microsoft Office PowerPoint</Application>
  <PresentationFormat>Custom</PresentationFormat>
  <Paragraphs>284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fleche_rond</vt:lpstr>
      <vt:lpstr>Arial</vt:lpstr>
      <vt:lpstr>Wingdings</vt:lpstr>
      <vt:lpstr>Sakkal Majalla</vt:lpstr>
      <vt:lpstr>Times New Roman</vt:lpstr>
      <vt:lpstr>French Script MT</vt:lpstr>
      <vt:lpstr>Calibri</vt:lpstr>
      <vt:lpstr>Source Sans Pro</vt:lpstr>
      <vt:lpstr>Century Gothic</vt:lpstr>
      <vt:lpstr>1_Thème Office</vt:lpstr>
      <vt:lpstr>2_Thème Office</vt:lpstr>
      <vt:lpstr>PowerPoint Presentation</vt:lpstr>
      <vt:lpstr>PowerPoint Presentation</vt:lpstr>
      <vt:lpstr>A tale of my childhood: from Kalila and Dimna to Les fables de la Fontaine</vt:lpstr>
      <vt:lpstr>Objectives</vt:lpstr>
      <vt:lpstr>Table of contents</vt:lpstr>
      <vt:lpstr>PowerPoint Presentation</vt:lpstr>
      <vt:lpstr>Resilience</vt:lpstr>
      <vt:lpstr>Building a resilient economy</vt:lpstr>
      <vt:lpstr>Benefits of life insurance</vt:lpstr>
      <vt:lpstr>Life insurance and economic development </vt:lpstr>
      <vt:lpstr>Observations</vt:lpstr>
      <vt:lpstr>PowerPoint Presentation</vt:lpstr>
      <vt:lpstr>GCC economies</vt:lpstr>
      <vt:lpstr>GCC economies</vt:lpstr>
      <vt:lpstr>Opportunities vs Challenges</vt:lpstr>
      <vt:lpstr>Consequences of the subprime crisis</vt:lpstr>
      <vt:lpstr>Observations</vt:lpstr>
      <vt:lpstr>PowerPoint Presentation</vt:lpstr>
      <vt:lpstr>Focus </vt:lpstr>
      <vt:lpstr>Life insurance</vt:lpstr>
      <vt:lpstr>Individual protection </vt:lpstr>
      <vt:lpstr>Group Life </vt:lpstr>
      <vt:lpstr>Savings</vt:lpstr>
      <vt:lpstr>Pension </vt:lpstr>
      <vt:lpstr>Moral of the story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AXA_charte-PPT</dc:title>
  <dc:creator>cbi</dc:creator>
  <cp:lastModifiedBy>Mohamed Seghir</cp:lastModifiedBy>
  <cp:revision>737</cp:revision>
  <cp:lastPrinted>2017-05-30T12:53:36Z</cp:lastPrinted>
  <dcterms:created xsi:type="dcterms:W3CDTF">2017-04-27T07:38:04Z</dcterms:created>
  <dcterms:modified xsi:type="dcterms:W3CDTF">2019-10-15T00:40:04Z</dcterms:modified>
</cp:coreProperties>
</file>